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152" r:id="rId3"/>
    <p:sldId id="259" r:id="rId4"/>
    <p:sldId id="260" r:id="rId5"/>
    <p:sldId id="4102" r:id="rId6"/>
    <p:sldId id="4117" r:id="rId7"/>
    <p:sldId id="262" r:id="rId8"/>
    <p:sldId id="325" r:id="rId9"/>
    <p:sldId id="4103" r:id="rId10"/>
    <p:sldId id="326" r:id="rId11"/>
    <p:sldId id="4119" r:id="rId12"/>
    <p:sldId id="4104" r:id="rId13"/>
    <p:sldId id="327" r:id="rId14"/>
    <p:sldId id="4105" r:id="rId15"/>
    <p:sldId id="329" r:id="rId16"/>
    <p:sldId id="4107" r:id="rId17"/>
    <p:sldId id="328" r:id="rId18"/>
    <p:sldId id="4108" r:id="rId19"/>
    <p:sldId id="4106" r:id="rId20"/>
    <p:sldId id="4111" r:id="rId21"/>
    <p:sldId id="4109" r:id="rId22"/>
    <p:sldId id="4110" r:id="rId23"/>
    <p:sldId id="4112" r:id="rId24"/>
    <p:sldId id="4114" r:id="rId25"/>
    <p:sldId id="4113" r:id="rId26"/>
    <p:sldId id="4115" r:id="rId27"/>
    <p:sldId id="4118" r:id="rId28"/>
    <p:sldId id="4116" r:id="rId29"/>
    <p:sldId id="4120" r:id="rId30"/>
    <p:sldId id="4123" r:id="rId31"/>
    <p:sldId id="4122" r:id="rId32"/>
    <p:sldId id="4121" r:id="rId33"/>
    <p:sldId id="294" r:id="rId34"/>
    <p:sldId id="4124" r:id="rId35"/>
    <p:sldId id="4126" r:id="rId36"/>
    <p:sldId id="4129" r:id="rId37"/>
    <p:sldId id="4130" r:id="rId38"/>
    <p:sldId id="4125" r:id="rId39"/>
    <p:sldId id="4128" r:id="rId40"/>
    <p:sldId id="4127" r:id="rId41"/>
    <p:sldId id="4132" r:id="rId42"/>
    <p:sldId id="4133" r:id="rId43"/>
    <p:sldId id="4131" r:id="rId44"/>
    <p:sldId id="4135" r:id="rId45"/>
    <p:sldId id="4134" r:id="rId46"/>
    <p:sldId id="4136" r:id="rId47"/>
    <p:sldId id="4137" r:id="rId48"/>
    <p:sldId id="4140" r:id="rId49"/>
    <p:sldId id="4139" r:id="rId50"/>
    <p:sldId id="4141" r:id="rId51"/>
    <p:sldId id="4138" r:id="rId52"/>
    <p:sldId id="4142" r:id="rId53"/>
    <p:sldId id="4143" r:id="rId54"/>
    <p:sldId id="4144" r:id="rId55"/>
    <p:sldId id="4145" r:id="rId56"/>
    <p:sldId id="4146" r:id="rId57"/>
    <p:sldId id="4148" r:id="rId58"/>
    <p:sldId id="4147" r:id="rId59"/>
    <p:sldId id="263" r:id="rId60"/>
    <p:sldId id="4151" r:id="rId61"/>
    <p:sldId id="280" r:id="rId62"/>
    <p:sldId id="310" r:id="rId63"/>
    <p:sldId id="311" r:id="rId64"/>
    <p:sldId id="4150" r:id="rId65"/>
    <p:sldId id="312" r:id="rId66"/>
    <p:sldId id="313" r:id="rId67"/>
    <p:sldId id="314" r:id="rId68"/>
    <p:sldId id="4149" r:id="rId69"/>
    <p:sldId id="264" r:id="rId70"/>
    <p:sldId id="318" r:id="rId71"/>
    <p:sldId id="316" r:id="rId72"/>
    <p:sldId id="397" r:id="rId73"/>
    <p:sldId id="282" r:id="rId74"/>
    <p:sldId id="319" r:id="rId7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7FEC51EF-5B29-41A8-8234-8C7B792BD3C9}">
          <p14:sldIdLst>
            <p14:sldId id="256"/>
            <p14:sldId id="4152"/>
            <p14:sldId id="259"/>
            <p14:sldId id="260"/>
            <p14:sldId id="4102"/>
            <p14:sldId id="4117"/>
            <p14:sldId id="262"/>
            <p14:sldId id="325"/>
            <p14:sldId id="4103"/>
            <p14:sldId id="326"/>
            <p14:sldId id="4119"/>
            <p14:sldId id="4104"/>
            <p14:sldId id="327"/>
            <p14:sldId id="4105"/>
            <p14:sldId id="329"/>
            <p14:sldId id="4107"/>
            <p14:sldId id="328"/>
            <p14:sldId id="4108"/>
            <p14:sldId id="4106"/>
            <p14:sldId id="4111"/>
            <p14:sldId id="4109"/>
            <p14:sldId id="4110"/>
            <p14:sldId id="4112"/>
            <p14:sldId id="4114"/>
            <p14:sldId id="4113"/>
            <p14:sldId id="4115"/>
            <p14:sldId id="4118"/>
            <p14:sldId id="4116"/>
            <p14:sldId id="4120"/>
            <p14:sldId id="4123"/>
            <p14:sldId id="4122"/>
            <p14:sldId id="4121"/>
            <p14:sldId id="294"/>
            <p14:sldId id="4124"/>
            <p14:sldId id="4126"/>
            <p14:sldId id="4129"/>
            <p14:sldId id="4130"/>
            <p14:sldId id="4125"/>
            <p14:sldId id="4128"/>
            <p14:sldId id="4127"/>
            <p14:sldId id="4132"/>
            <p14:sldId id="4133"/>
            <p14:sldId id="4131"/>
            <p14:sldId id="4135"/>
            <p14:sldId id="4134"/>
            <p14:sldId id="4136"/>
            <p14:sldId id="4137"/>
            <p14:sldId id="4140"/>
            <p14:sldId id="4139"/>
            <p14:sldId id="4141"/>
            <p14:sldId id="4138"/>
            <p14:sldId id="4142"/>
            <p14:sldId id="4143"/>
            <p14:sldId id="4144"/>
            <p14:sldId id="4145"/>
            <p14:sldId id="4146"/>
            <p14:sldId id="4148"/>
            <p14:sldId id="4147"/>
            <p14:sldId id="263"/>
            <p14:sldId id="4151"/>
            <p14:sldId id="280"/>
            <p14:sldId id="310"/>
            <p14:sldId id="311"/>
            <p14:sldId id="4150"/>
            <p14:sldId id="312"/>
            <p14:sldId id="313"/>
            <p14:sldId id="314"/>
            <p14:sldId id="4149"/>
            <p14:sldId id="264"/>
            <p14:sldId id="318"/>
            <p14:sldId id="316"/>
            <p14:sldId id="397"/>
            <p14:sldId id="282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348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7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84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02366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259239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5962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7184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7683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26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9239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825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2967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943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7352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45083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774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85287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97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0F636-4369-473F-8C70-C4590D275F75}" type="datetimeFigureOut">
              <a:rPr lang="es-MX" smtClean="0"/>
              <a:pPr/>
              <a:t>19/02/25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75818-060C-4584-B366-62F02B9FF59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31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1F491E2-682B-3AB5-86C1-B94B28DF3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03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3E5654C-AAB5-7473-A6EB-BFA9000B5EDC}"/>
              </a:ext>
            </a:extLst>
          </p:cNvPr>
          <p:cNvSpPr txBox="1"/>
          <p:nvPr/>
        </p:nvSpPr>
        <p:spPr>
          <a:xfrm>
            <a:off x="444500" y="296669"/>
            <a:ext cx="1114425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E hizo Jacob voto, diciendo: Si fuere Dios conmigo, y me guardare en este viaje en que voy, y me diere pan para comer y vestido para vestir, y si volviere en paz a casa de mi padre, Jehová será mi Dios. Y esta piedra que he puesto por señal, será casa de Dios; y de todo lo que me dieres, el diezmo </a:t>
            </a:r>
            <a:r>
              <a:rPr lang="es-MX" sz="40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apartaré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 para ti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Génesis 28:20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65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>
            <a:off x="693718" y="3468284"/>
            <a:ext cx="4534654" cy="0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630" y="3359474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5228372" y="3646431"/>
            <a:ext cx="0" cy="97917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4436966" y="514310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4261605" y="4681440"/>
            <a:ext cx="2201317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1153583" y="1977897"/>
            <a:ext cx="968375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197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054485" y="3429000"/>
            <a:ext cx="8234002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Ahora bien, b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ajo la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ey, Dios pide que el diezmo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que se traía, fuera cosa dedicada a Jehová y que se dejase como </a:t>
            </a:r>
            <a:r>
              <a:rPr lang="es-MX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mandamiento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de él.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Lo que antes de la ley se hacía </a:t>
            </a:r>
            <a:r>
              <a:rPr lang="es-ES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por gratitud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ahora bajo la ley se hace </a:t>
            </a:r>
            <a:r>
              <a:rPr lang="es-ES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por mandato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Dios.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31ED047-6C61-D42C-44A1-58F080BC44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47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162ADA-B50B-A12C-BBD1-F2CCDFB0D4C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80458" y="723371"/>
            <a:ext cx="11631083" cy="58594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Y el diezmo de la tierra, así de la simiente de la tierra como del fruto de los árboles, de Jehová es; 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es cosa dedicada a Jehová.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 Y si alguno quisiere 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rescatar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 algo del diezmo, añadirá la quinta parte de su precio por ello. Y todo diezmo de vacas o de ovejas, de todo lo que pasa bajo la vara, 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el diezmo será consagrado a Jehová.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 No mirará si es bueno o malo, ni lo cambiará; y si lo cambiare, tanto él como el que se dio en cambio serán 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cosas sagradas; no podrán ser rescatados</a:t>
            </a: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buNone/>
            </a:pP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Levítico 27:30-33</a:t>
            </a:r>
          </a:p>
        </p:txBody>
      </p:sp>
    </p:spTree>
    <p:extLst>
      <p:ext uri="{BB962C8B-B14F-4D97-AF65-F5344CB8AC3E}">
        <p14:creationId xmlns:p14="http://schemas.microsoft.com/office/powerpoint/2010/main" val="746546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840477" y="3563737"/>
            <a:ext cx="8501974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Este principio lo estableció Dios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una manera de sostener el tabernáculo o la casa de Dios; poniendo sacerdotes que no estuviesen preocupados por cómo se sostendrían, sino que se consagrar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ía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n a servir a Dios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 tiempo completo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341314-EA6A-AD9E-B88B-9F214E66F7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31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319B51-9801-3959-1149-6D77A4AE1A5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76249" y="564621"/>
            <a:ext cx="11197167" cy="58065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Y Jehová dijo a Aarón: De la tierra de ellos no tendrás heredad, ni entre ellos tendrás parte. Yo soy tu parte y tu heredad en medio de los hijos de Israel. </a:t>
            </a:r>
            <a:r>
              <a:rPr lang="es-MX" sz="40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 he aquí yo he dado a los hijos de Leví todos los diezmos</a:t>
            </a:r>
            <a:r>
              <a:rPr lang="es-MX" sz="40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en Israel por heredad, por su ministerio, por cuanto ellos sirven en el ministerio del tabernáculo de reunión.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Números 18:20-21 </a:t>
            </a:r>
          </a:p>
        </p:txBody>
      </p:sp>
    </p:spTree>
    <p:extLst>
      <p:ext uri="{BB962C8B-B14F-4D97-AF65-F5344CB8AC3E}">
        <p14:creationId xmlns:p14="http://schemas.microsoft.com/office/powerpoint/2010/main" val="34988943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973291" y="3515099"/>
            <a:ext cx="8233629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 diezmo e</a:t>
            </a:r>
            <a:r>
              <a:rPr lang="es-MX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llevado al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lugar de reunión,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donde se ministraba a Dios;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era allí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que el diezmo era traído o llevado.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AF2A8BF-F1A5-398F-E048-33246797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60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8800E7A-53C4-EC3C-2F1D-59D78E8F5421}"/>
              </a:ext>
            </a:extLst>
          </p:cNvPr>
          <p:cNvSpPr txBox="1"/>
          <p:nvPr/>
        </p:nvSpPr>
        <p:spPr>
          <a:xfrm>
            <a:off x="412749" y="420922"/>
            <a:ext cx="1150408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 allí llevaréis vuestros holocaustos, vuestros sacrificios, vuestros diezmos, y la ofrenda elevada de vuestras manos, vuestros votos, vuestras ofrendas voluntarias, y las primicias de vuestras vacas y de vuestras ovejas; Y 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al lugar que Jehová vuestro Dios escogiere para poner en él su nombre, </a:t>
            </a: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allí llevaréis todas las cosas que yo os mando: vuestros holocaustos, vuestros sacrificios, vuestros diezmos, las ofrendas elevadas de vuestras manos, y todo lo escogido de los votos que hubiereis prometido a Jehová</a:t>
            </a: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Deuteronomio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 12:6,11.</a:t>
            </a:r>
            <a:endParaRPr lang="es-F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676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973291" y="3429000"/>
            <a:ext cx="8767994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Según la biblia e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 no traer los diezmos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quedarse con algo consagrado a Jehová, constituye un robo directo hacia Dios.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048F94F-0599-B9A8-8FF1-72A2FED28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27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9524ED-CCE0-36EC-7E12-9FFE84F0064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33917" y="289454"/>
            <a:ext cx="11101916" cy="64097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s-MX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¿Robará el hombre a Dios? Pues vosotros me habéis robado. Y dijisteis: ¿En qué te hemos robado? En vuestros diezmos y ofrendas. Malditos sois con maldición, porque vosotros, la nación toda, me habéis robado. Traed todos los diezmos al alfolí y haya alimento en mi casa; y probadme ahora en esto, dice Jehová de los ejércitos, si no os abriré las ventanas de los cielos, y derramaré sobre vosotros bendición hasta que sobreabunde</a:t>
            </a:r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 3:8-10</a:t>
            </a:r>
          </a:p>
        </p:txBody>
      </p:sp>
    </p:spTree>
    <p:extLst>
      <p:ext uri="{BB962C8B-B14F-4D97-AF65-F5344CB8AC3E}">
        <p14:creationId xmlns:p14="http://schemas.microsoft.com/office/powerpoint/2010/main" val="1057688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21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11685" y="3116265"/>
            <a:ext cx="7835168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El pueblo de Israel dieron fiel cumplimiento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este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madamiento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incluso hasta el día de hoy.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No es casualidad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que Israel es una nación próspera.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C54D1E6-DFC4-4598-11C2-B196566366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08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53AB71-B77A-CCC9-2D60-D45B6D88626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80999" y="1166017"/>
            <a:ext cx="11430001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Y cuando este edicto fue divulgado, los hijos de Israel dieron muchas primicias de grano, vino, aceite, miel, y de todos los frutos de la tierra: trajeron asimismo en abundancia los diezmos de todas las cosas.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Crónicas 31:5 </a:t>
            </a:r>
          </a:p>
        </p:txBody>
      </p:sp>
    </p:spTree>
    <p:extLst>
      <p:ext uri="{BB962C8B-B14F-4D97-AF65-F5344CB8AC3E}">
        <p14:creationId xmlns:p14="http://schemas.microsoft.com/office/powerpoint/2010/main" val="17461773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5A0DBB-2273-05AB-18B2-03F350C87BF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8330" y="882121"/>
            <a:ext cx="10911417" cy="53937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También los hijos de Israel y de Judá, que habitaban en las ciudades de Judá, dieron del mismo modo los diezmos de las vacas y de las ovejas; y trajeron los diezmos de lo santificado, de las cosas que habían prometido a Jehová su Dios, y los depositaron en montones.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Crónicas 31:6 </a:t>
            </a:r>
          </a:p>
        </p:txBody>
      </p:sp>
    </p:spTree>
    <p:extLst>
      <p:ext uri="{BB962C8B-B14F-4D97-AF65-F5344CB8AC3E}">
        <p14:creationId xmlns:p14="http://schemas.microsoft.com/office/powerpoint/2010/main" val="3671116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37C31C-5C28-1ABD-BA9E-4767F0E3931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82083" y="628121"/>
            <a:ext cx="11091334" cy="547846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También los hijos de Israel y de Judá, que habitaban en las ciudades de Judá, dieron del mismo modo los diezmos de las vacas y de las ovejas; y trajeron los diezmos de lo santificado, de las cosas que habían prometido a Jehová su Dios, y los depositaron en montones.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Crónicas 31:6 </a:t>
            </a:r>
          </a:p>
        </p:txBody>
      </p:sp>
    </p:spTree>
    <p:extLst>
      <p:ext uri="{BB962C8B-B14F-4D97-AF65-F5344CB8AC3E}">
        <p14:creationId xmlns:p14="http://schemas.microsoft.com/office/powerpoint/2010/main" val="72417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00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highlight>
                <a:srgbClr val="00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29CA8A-04D1-D218-39D1-2801A8533B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973291" y="3116265"/>
            <a:ext cx="8827126" cy="27352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El propósito del diezmo fue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sostenimiento de los levitas, ya que ellos (los hijos de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leví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) fueron escogidos por Dios para ministrar en el santuario.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Se puede decir que los hermanos de los levitas,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las once tribus restantes, que no tenían ministerio, darían a Dios los diezmos, y Dios a su vez sustentaría a sus ministros.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8CDAE79-D2F6-439E-AA60-AB0C20E9A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86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322CF00-B512-9505-553D-744EBA8257DF}"/>
              </a:ext>
            </a:extLst>
          </p:cNvPr>
          <p:cNvSpPr txBox="1"/>
          <p:nvPr/>
        </p:nvSpPr>
        <p:spPr>
          <a:xfrm>
            <a:off x="550333" y="435171"/>
            <a:ext cx="1127125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Entonces mandó </a:t>
            </a:r>
            <a:r>
              <a:rPr lang="es-MX" sz="4000" dirty="0" err="1">
                <a:latin typeface="Arial" panose="020B0604020202020204" pitchFamily="34" charset="0"/>
                <a:cs typeface="Arial" panose="020B0604020202020204" pitchFamily="34" charset="0"/>
              </a:rPr>
              <a:t>Ezequías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 que preparasen cámaras en la casa de Jehová; y las prepararon. Y en ellas depositaron las primicias y los diezmos y las cosas consagradas, fielmente; y dieron cargo de ello al levita </a:t>
            </a:r>
            <a:r>
              <a:rPr lang="es-MX" sz="4000" dirty="0" err="1">
                <a:latin typeface="Arial" panose="020B0604020202020204" pitchFamily="34" charset="0"/>
                <a:cs typeface="Arial" panose="020B0604020202020204" pitchFamily="34" charset="0"/>
              </a:rPr>
              <a:t>Conanías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, el principal, y </a:t>
            </a:r>
            <a:r>
              <a:rPr lang="es-MX" sz="4000" dirty="0" err="1">
                <a:latin typeface="Arial" panose="020B0604020202020204" pitchFamily="34" charset="0"/>
                <a:cs typeface="Arial" panose="020B0604020202020204" pitchFamily="34" charset="0"/>
              </a:rPr>
              <a:t>Simei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 su hermano fue el segundo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Crónicas 31:11-12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961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9716F5-717B-533C-01F2-1DD4EBC0182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9833" y="564621"/>
            <a:ext cx="11345334" cy="576421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que traeríamos también las primicias de nuestras masas, y nuestras ofrendas, y del fruto de todo árbol, y del vino y del aceite, para los sacerdotes, a las cámaras de la casa de nuestro Dios, y el diezmo de nuestra tierra para los levitas; y que los levitas recibirían las décimas de nuestras labores en todas las ciudades; y que estaría el sacerdote hijo de Aarón con los levitas, cuando los levitas recibiesen el diezmo; y que los levitas </a:t>
            </a:r>
            <a:r>
              <a:rPr lang="es-MX" sz="32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llevarían el diezmo del diezmo </a:t>
            </a: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 la casa de nuestro Dios, a las cámaras de la casa del tesoro. </a:t>
            </a: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Nehemías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 10:37-38</a:t>
            </a:r>
            <a:endParaRPr lang="es-E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También </a:t>
            </a:r>
            <a:r>
              <a:rPr lang="es-MX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Nehemías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 12:44 y 13:11-13.</a:t>
            </a:r>
          </a:p>
        </p:txBody>
      </p:sp>
    </p:spTree>
    <p:extLst>
      <p:ext uri="{BB962C8B-B14F-4D97-AF65-F5344CB8AC3E}">
        <p14:creationId xmlns:p14="http://schemas.microsoft.com/office/powerpoint/2010/main" val="1161615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>
            <a:off x="693718" y="3468284"/>
            <a:ext cx="8100908" cy="0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98">
            <a:extLst>
              <a:ext uri="{FF2B5EF4-FFF2-40B4-BE49-F238E27FC236}">
                <a16:creationId xmlns:a16="http://schemas.microsoft.com/office/drawing/2014/main" id="{21641495-A6E2-4A4C-85C1-58A01F0FF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8884" y="3352002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31" y="3362991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630" y="3359474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BFCE47C8-CA2F-7242-AEA5-F60A8D356DBB}"/>
              </a:ext>
            </a:extLst>
          </p:cNvPr>
          <p:cNvSpPr txBox="1">
            <a:spLocks/>
          </p:cNvSpPr>
          <p:nvPr/>
        </p:nvSpPr>
        <p:spPr>
          <a:xfrm>
            <a:off x="7853764" y="5253819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C590D7-D0EC-4248-960A-53B3C10BF901}"/>
              </a:ext>
            </a:extLst>
          </p:cNvPr>
          <p:cNvSpPr txBox="1"/>
          <p:nvPr/>
        </p:nvSpPr>
        <p:spPr>
          <a:xfrm>
            <a:off x="7510186" y="4719830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2D2D76E-018F-2144-A2CD-4CE2B77D8493}"/>
              </a:ext>
            </a:extLst>
          </p:cNvPr>
          <p:cNvCxnSpPr>
            <a:cxnSpLocks/>
          </p:cNvCxnSpPr>
          <p:nvPr/>
        </p:nvCxnSpPr>
        <p:spPr>
          <a:xfrm>
            <a:off x="8794626" y="3607162"/>
            <a:ext cx="0" cy="101775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1153583" y="1977897"/>
            <a:ext cx="968375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110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298">
            <a:extLst>
              <a:ext uri="{FF2B5EF4-FFF2-40B4-BE49-F238E27FC236}">
                <a16:creationId xmlns:a16="http://schemas.microsoft.com/office/drawing/2014/main" id="{8DBD0770-3C55-23F3-1C23-F83D98688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6CE0B1B-083B-3294-F3F0-0B75057D9FDD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:a16="http://schemas.microsoft.com/office/drawing/2014/main" id="{A359B95A-8574-DB4B-A347-5439D109CB39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1" name="Straight Arrow Connector 50">
            <a:extLst>
              <a:ext uri="{FF2B5EF4-FFF2-40B4-BE49-F238E27FC236}">
                <a16:creationId xmlns:a16="http://schemas.microsoft.com/office/drawing/2014/main" id="{29B5A70C-F04A-40A4-BE05-598B951E135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684835" y="3116263"/>
            <a:ext cx="9390748" cy="3403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la misma manera que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antes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y durante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ey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los hijos de Dios diezmaron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nosotros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seguimos diezmando en la Gracia.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Cristo mismo ordenó que se siguiera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trayendo el diezmo a Dios.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28750" lvl="2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Dad a César (impuestos) lo que es de César,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28750" lvl="2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y a Dios (diezmos) lo que es de Dios. Marcos 12:17. </a:t>
            </a:r>
          </a:p>
          <a:p>
            <a:pPr algn="l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7FB7979-E568-58A0-8019-43F531C33B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52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5B4C2B5-1C16-501A-3C38-77723CFAC782}"/>
              </a:ext>
            </a:extLst>
          </p:cNvPr>
          <p:cNvSpPr txBox="1"/>
          <p:nvPr/>
        </p:nvSpPr>
        <p:spPr>
          <a:xfrm>
            <a:off x="443123" y="714247"/>
            <a:ext cx="1128183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 el diezmo de la tierra, así de la simiente de la tierra como del fruto de los árboles, </a:t>
            </a:r>
            <a:r>
              <a:rPr lang="es-MX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DE JEHOVÁ ES</a:t>
            </a: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; es cosa dedicada a Jehová”. </a:t>
            </a: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Levíticos 27:30</a:t>
            </a:r>
            <a:endParaRPr lang="es-F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C85261BE-A6AA-2378-72C1-358E4C45048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97416" y="3983038"/>
            <a:ext cx="10646833" cy="22928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Entonces les dijo: Pues dad a César lo que es de César, y </a:t>
            </a:r>
            <a:r>
              <a:rPr lang="es-MX" sz="3200" b="1" u="sng" dirty="0">
                <a:latin typeface="Arial" panose="020B0604020202020204" pitchFamily="34" charset="0"/>
                <a:cs typeface="Arial" panose="020B0604020202020204" pitchFamily="34" charset="0"/>
              </a:rPr>
              <a:t>a Dios lo que es de Dios.</a:t>
            </a:r>
            <a:endParaRPr lang="es-ES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Lucas 20:2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MX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5537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1227667" y="1375834"/>
            <a:ext cx="10816532" cy="46778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s-MX"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Traed todos los diezmos al alfolí y haya alimento en mi casa; y probadme ahora en esto, dice Jehová de los ejércitos, si no os abriré las ventanas de los cielos, y derramaré sobre vosotros bendición hasta que sobreabunde</a:t>
            </a:r>
            <a:r>
              <a:rPr lang="es-ES"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es-MX" sz="4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es-MX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3:10 </a:t>
            </a:r>
          </a:p>
        </p:txBody>
      </p:sp>
    </p:spTree>
    <p:extLst>
      <p:ext uri="{BB962C8B-B14F-4D97-AF65-F5344CB8AC3E}">
        <p14:creationId xmlns:p14="http://schemas.microsoft.com/office/powerpoint/2010/main" val="2316281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298">
            <a:extLst>
              <a:ext uri="{FF2B5EF4-FFF2-40B4-BE49-F238E27FC236}">
                <a16:creationId xmlns:a16="http://schemas.microsoft.com/office/drawing/2014/main" id="{8DBD0770-3C55-23F3-1C23-F83D98688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6CE0B1B-083B-3294-F3F0-0B75057D9FDD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:a16="http://schemas.microsoft.com/office/drawing/2014/main" id="{A359B95A-8574-DB4B-A347-5439D109CB39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1" name="Straight Arrow Connector 50">
            <a:extLst>
              <a:ext uri="{FF2B5EF4-FFF2-40B4-BE49-F238E27FC236}">
                <a16:creationId xmlns:a16="http://schemas.microsoft.com/office/drawing/2014/main" id="{29B5A70C-F04A-40A4-BE05-598B951E135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91838" y="3373769"/>
            <a:ext cx="9285347" cy="2084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Así como bajo la ley, bajo la gracia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el diezmo sirve para sostener a los encargados de la casa de Dios; Cristo vuelve a ordenar seguir el mismo orden.</a:t>
            </a:r>
          </a:p>
          <a:p>
            <a:pPr algn="l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EA21C2-0009-DCA5-6E23-0573A6CA5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15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F7EC666-4446-9B7C-ED01-698209BC638B}"/>
              </a:ext>
            </a:extLst>
          </p:cNvPr>
          <p:cNvSpPr txBox="1"/>
          <p:nvPr/>
        </p:nvSpPr>
        <p:spPr>
          <a:xfrm>
            <a:off x="814916" y="690084"/>
            <a:ext cx="1074208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¿No sabéis que los que trabajan en las cosas sagradas, comen del templo, y que los que sirven al altar, del altar participan? Así también ordenó el Señor a los que anuncian el evangelio, que vivan del evangelio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1 Corintios 9:13-14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098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E665F37-7096-E444-DC03-4E5EC11D4818}"/>
              </a:ext>
            </a:extLst>
          </p:cNvPr>
          <p:cNvSpPr txBox="1"/>
          <p:nvPr/>
        </p:nvSpPr>
        <p:spPr>
          <a:xfrm>
            <a:off x="455083" y="378589"/>
            <a:ext cx="11504083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Porque en la ley de Moisés está escrito: No pondrás bozal al buey que trilla. ¿Tiene Dios cuidado de los bueyes, o lo dice enteramente por nosotros? Pues por nosotros se escribió; porque con esperanza debe arar el que ara, y el que trilla, con esperanza de recibir del fruto. Si nosotros sembramos entre vosotros lo espiritual, ¿es gran cosa si segáremos de vosotros lo material?. </a:t>
            </a:r>
          </a:p>
          <a:p>
            <a:pPr marL="0" indent="0">
              <a:buNone/>
            </a:pP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1 Corintios 9:9</a:t>
            </a:r>
          </a:p>
          <a:p>
            <a:pPr marL="0" indent="0">
              <a:buNone/>
            </a:pP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Otras referencias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: Hebreos 7:5; Hebreos 7:8-9</a:t>
            </a:r>
            <a:endParaRPr lang="es-F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632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2772383" y="1993371"/>
            <a:ext cx="8763449" cy="327712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MX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JESÚS Y LOS DIEZMOS </a:t>
            </a:r>
          </a:p>
          <a:p>
            <a:pPr marL="0" indent="0" algn="l"/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En su humanidad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necesitaba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recursos, por lo cual recibía recursos para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 sostenimiento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y para ayudar a los pobres.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Recordemos que p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ara ello,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Judas era el tesorero del Señor.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5A625C0-C596-4A03-9A9A-13EC01E4C0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10DBF0D1-3066-0044-59F9-EFC86B200FE9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0772A4C7-1FEA-D2B0-3A86-CFB10198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0FAA485-D919-7525-9DD0-4F9BFF2A1BC5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7" name="TextBox 49">
            <a:extLst>
              <a:ext uri="{FF2B5EF4-FFF2-40B4-BE49-F238E27FC236}">
                <a16:creationId xmlns:a16="http://schemas.microsoft.com/office/drawing/2014/main" id="{05FBBAF7-7FB6-B32C-D377-EF6F6D32B72B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8" name="Straight Arrow Connector 50">
            <a:extLst>
              <a:ext uri="{FF2B5EF4-FFF2-40B4-BE49-F238E27FC236}">
                <a16:creationId xmlns:a16="http://schemas.microsoft.com/office/drawing/2014/main" id="{83206114-FBBA-57AF-382D-92A93B4DAE1A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0613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CDE9B0D-5F26-C063-5F93-16BA881C8AB5}"/>
              </a:ext>
            </a:extLst>
          </p:cNvPr>
          <p:cNvSpPr txBox="1"/>
          <p:nvPr/>
        </p:nvSpPr>
        <p:spPr>
          <a:xfrm>
            <a:off x="280458" y="1536173"/>
            <a:ext cx="1163108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Porque algunos pensaban, puesto que Judas tenía la bolsa, que Jesús le decía: Compra lo que necesitamos para la fiesta; o que diese algo a los pobres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Juan 13:29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476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3492230" y="1411289"/>
            <a:ext cx="8128269" cy="489637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Y LOS DIEZMOS </a:t>
            </a:r>
          </a:p>
          <a:p>
            <a:pPr marL="0" indent="0" algn="l"/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Cristo aclaró, que el diezmo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no es lo único que debemos hacer para Dios.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Es decir, dar diezmo no es todo,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es necesario la fe, la justicia y la misericordia.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Algunos creen que es de hacer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sólo una de las dos cosas, pero Jesús enseñó que ninguna de ellas se debe dejar.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DA5B556-1EB6-DA1F-2D15-19C916585F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1614002"/>
            <a:ext cx="3064923" cy="4896378"/>
          </a:xfrm>
          <a:prstGeom prst="rect">
            <a:avLst/>
          </a:prstGeom>
        </p:spPr>
      </p:pic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8CF33493-77F3-BC0C-7301-221739738F6C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7D2739AA-6729-D83D-391E-BD5F9D1AB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1BCDF18-C89C-82D3-D9E6-F1AA4F68A802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7" name="TextBox 49">
            <a:extLst>
              <a:ext uri="{FF2B5EF4-FFF2-40B4-BE49-F238E27FC236}">
                <a16:creationId xmlns:a16="http://schemas.microsoft.com/office/drawing/2014/main" id="{A65443C8-EBF4-F647-89C2-3CB59092C66A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8" name="Straight Arrow Connector 50">
            <a:extLst>
              <a:ext uri="{FF2B5EF4-FFF2-40B4-BE49-F238E27FC236}">
                <a16:creationId xmlns:a16="http://schemas.microsoft.com/office/drawing/2014/main" id="{24ED837B-396D-32A7-5556-8031EE152AAC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5421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2E6568E-C4B1-55BC-83B6-DFEF042233B8}"/>
              </a:ext>
            </a:extLst>
          </p:cNvPr>
          <p:cNvSpPr txBox="1"/>
          <p:nvPr/>
        </p:nvSpPr>
        <p:spPr>
          <a:xfrm>
            <a:off x="534458" y="870002"/>
            <a:ext cx="1112308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¡Ay de vosotros, escribas y fariseos, hipócritas! porque diezmáis la menta y el eneldo y el comino, y dejáis lo más importante de la ley: la justicia, la misericordia y la fe. Esto era necesario hacer, sin dejar de hacer aquello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Mateo 23</a:t>
            </a: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064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3243725" y="2051738"/>
            <a:ext cx="8948275" cy="212354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Y LOS DIEZMOS </a:t>
            </a:r>
          </a:p>
          <a:p>
            <a:pPr marL="0" indent="0" algn="l"/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itchFamily="2" charset="2"/>
              <a:buChar char="Ø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Algunas mujeres daban a Jesús de sus bienes.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B765EB9-46A1-C99C-1D4D-6763FB2AF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888168"/>
            <a:ext cx="2928026" cy="467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643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02E3FCE-39A8-32E0-0610-D7C2BCD22339}"/>
              </a:ext>
            </a:extLst>
          </p:cNvPr>
          <p:cNvSpPr txBox="1"/>
          <p:nvPr/>
        </p:nvSpPr>
        <p:spPr>
          <a:xfrm>
            <a:off x="502708" y="1944896"/>
            <a:ext cx="1118658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Juana, mujer de Chuza intendente de Herodes, y Susana, y otras muchas que le servían de sus bienes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Lucas 8:3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574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298">
            <a:extLst>
              <a:ext uri="{FF2B5EF4-FFF2-40B4-BE49-F238E27FC236}">
                <a16:creationId xmlns:a16="http://schemas.microsoft.com/office/drawing/2014/main" id="{8DBD0770-3C55-23F3-1C23-F83D98688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6CE0B1B-083B-3294-F3F0-0B75057D9FDD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:a16="http://schemas.microsoft.com/office/drawing/2014/main" id="{A359B95A-8574-DB4B-A347-5439D109CB39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1" name="Straight Arrow Connector 50">
            <a:extLst>
              <a:ext uri="{FF2B5EF4-FFF2-40B4-BE49-F238E27FC236}">
                <a16:creationId xmlns:a16="http://schemas.microsoft.com/office/drawing/2014/main" id="{29B5A70C-F04A-40A4-BE05-598B951E135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82110" y="3125179"/>
            <a:ext cx="9271511" cy="30598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El diezmo </a:t>
            </a:r>
            <a:r>
              <a:rPr lang="es-MX" b="1" dirty="0" err="1">
                <a:latin typeface="Arial" panose="020B0604020202020204" pitchFamily="34" charset="0"/>
                <a:cs typeface="Arial" panose="020B0604020202020204" pitchFamily="34" charset="0"/>
              </a:rPr>
              <a:t>deb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ser para nosotros,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un acto de agradecimiento por las bendiciones que Dios nos ha dado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Debido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 que el diezmo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sólo se da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aquello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que Dios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primero nos ha dado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, no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debe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dar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tristeza;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i por que necesite o no la obra de Dios,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sino porque Dios ama al dador alegre. </a:t>
            </a:r>
          </a:p>
          <a:p>
            <a:pPr algn="l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53ED1A9-43F1-843A-2F01-9B58B42D7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65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3998068" y="1550446"/>
            <a:ext cx="7545781" cy="390677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INTRODUCCIÓN</a:t>
            </a:r>
          </a:p>
          <a:p>
            <a:pPr marL="0" indent="0" algn="l">
              <a:buNone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En esta jornada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trataremos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básicamente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acerca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del diezmo.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Esta lección es de suma importancia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ya que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de la fidelidad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 aplique en esta disciplina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el nuevo creyente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será la medida de su bendición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En el hebreo MAASRAH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y en el griego DEKATOS significa lo mismo: Décimo o décima parte.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44C62DB-DC4B-7535-CBD7-E596EA52DE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347619"/>
            <a:ext cx="3857625" cy="616276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9FE869D-96A3-C939-FA1E-E2A99680B040}"/>
              </a:ext>
            </a:extLst>
          </p:cNvPr>
          <p:cNvSpPr txBox="1"/>
          <p:nvPr/>
        </p:nvSpPr>
        <p:spPr>
          <a:xfrm>
            <a:off x="4100208" y="162953"/>
            <a:ext cx="60992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El diezmo a través del tiempo</a:t>
            </a:r>
            <a:endParaRPr lang="es-FR" sz="2400" dirty="0"/>
          </a:p>
        </p:txBody>
      </p:sp>
    </p:spTree>
    <p:extLst>
      <p:ext uri="{BB962C8B-B14F-4D97-AF65-F5344CB8AC3E}">
        <p14:creationId xmlns:p14="http://schemas.microsoft.com/office/powerpoint/2010/main" val="23162810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3C3B377-C83E-7D40-CB12-ADE020634597}"/>
              </a:ext>
            </a:extLst>
          </p:cNvPr>
          <p:cNvSpPr txBox="1"/>
          <p:nvPr/>
        </p:nvSpPr>
        <p:spPr>
          <a:xfrm>
            <a:off x="634998" y="1601170"/>
            <a:ext cx="1065741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Cada uno dé como propuso en su corazón: no con tristeza, ni por necesidad, porque Dios ama al dador alegre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Corintios 9:7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037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298">
            <a:extLst>
              <a:ext uri="{FF2B5EF4-FFF2-40B4-BE49-F238E27FC236}">
                <a16:creationId xmlns:a16="http://schemas.microsoft.com/office/drawing/2014/main" id="{8DBD0770-3C55-23F3-1C23-F83D98688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6CE0B1B-083B-3294-F3F0-0B75057D9FDD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:a16="http://schemas.microsoft.com/office/drawing/2014/main" id="{A359B95A-8574-DB4B-A347-5439D109CB39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1" name="Straight Arrow Connector 50">
            <a:extLst>
              <a:ext uri="{FF2B5EF4-FFF2-40B4-BE49-F238E27FC236}">
                <a16:creationId xmlns:a16="http://schemas.microsoft.com/office/drawing/2014/main" id="{29B5A70C-F04A-40A4-BE05-598B951E135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ABB32E84-EA33-125D-ED0F-3AF934B58C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3011" b="23329"/>
          <a:stretch/>
        </p:blipFill>
        <p:spPr>
          <a:xfrm>
            <a:off x="418736" y="584775"/>
            <a:ext cx="5061757" cy="590177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AE842D58-3A25-FEB6-09C0-EF698E12DDC3}"/>
              </a:ext>
            </a:extLst>
          </p:cNvPr>
          <p:cNvSpPr txBox="1"/>
          <p:nvPr/>
        </p:nvSpPr>
        <p:spPr>
          <a:xfrm>
            <a:off x="5899229" y="2979720"/>
            <a:ext cx="62706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LO QUE PABLO ENSEÑÓ SOBRE 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 LOS DIEZMOS </a:t>
            </a:r>
            <a:endParaRPr lang="es-FR" sz="3200" dirty="0"/>
          </a:p>
        </p:txBody>
      </p:sp>
    </p:spTree>
    <p:extLst>
      <p:ext uri="{BB962C8B-B14F-4D97-AF65-F5344CB8AC3E}">
        <p14:creationId xmlns:p14="http://schemas.microsoft.com/office/powerpoint/2010/main" val="26674686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298">
            <a:extLst>
              <a:ext uri="{FF2B5EF4-FFF2-40B4-BE49-F238E27FC236}">
                <a16:creationId xmlns:a16="http://schemas.microsoft.com/office/drawing/2014/main" id="{8DBD0770-3C55-23F3-1C23-F83D98688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6CE0B1B-083B-3294-F3F0-0B75057D9FDD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:a16="http://schemas.microsoft.com/office/drawing/2014/main" id="{A359B95A-8574-DB4B-A347-5439D109CB39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1" name="Straight Arrow Connector 50">
            <a:extLst>
              <a:ext uri="{FF2B5EF4-FFF2-40B4-BE49-F238E27FC236}">
                <a16:creationId xmlns:a16="http://schemas.microsoft.com/office/drawing/2014/main" id="{29B5A70C-F04A-40A4-BE05-598B951E135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898843" y="3454933"/>
            <a:ext cx="9154779" cy="30598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Pablo dejó claro, que aunque de la iglesia</a:t>
            </a: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 que pastoreaba no recibía sueldo; si lo recibía de otras iglesias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Veamos lo que dice: </a:t>
            </a:r>
          </a:p>
          <a:p>
            <a:pPr algn="l"/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3A6FC0A-0013-154B-753E-506EA567A6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92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D262A14-AF2C-5EA1-1001-0495222D2FC8}"/>
              </a:ext>
            </a:extLst>
          </p:cNvPr>
          <p:cNvSpPr txBox="1"/>
          <p:nvPr/>
        </p:nvSpPr>
        <p:spPr>
          <a:xfrm>
            <a:off x="455083" y="402504"/>
            <a:ext cx="11366499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¿Pequé yo humillándome a mí mismo, para que vosotros fueseis enaltecidos, por cuanto os he predicado el evangelio de Dios de balde? He despojado a otras iglesias, recibiendo salario para serviros a vosotros. Y cuando estaba entre vosotros y tuve necesidad, a ninguno fui carga, pues lo que me faltaba, lo suplieron los hermanos que vinieron de Macedonia, y en todo me guardé y me guardaré de seros gravoso.</a:t>
            </a: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 2 Corintios 11:7-9 </a:t>
            </a:r>
            <a:endParaRPr lang="es-F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104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973290" y="3193428"/>
            <a:ext cx="8628721" cy="2916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Pablo d</a:t>
            </a:r>
            <a:r>
              <a:rPr lang="es-MX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eclara</a:t>
            </a:r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el día domingo </a:t>
            </a: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(primer día de la semana), para apartar y entregar las contribuciones a la casa de Dios.</a:t>
            </a: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Wingdings" pitchFamily="2" charset="2"/>
              <a:buChar char="Ø"/>
            </a:pP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Cualquier día se pueden entregar </a:t>
            </a:r>
            <a:r>
              <a:rPr lang="es-ES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los diezmos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sin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embagro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 ¿qué mejor día que el día del Señor? cuando vamos a su casa para alabarle.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94EBB1A-2B0C-F6AA-DDA9-77593DB353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  <p:cxnSp>
        <p:nvCxnSpPr>
          <p:cNvPr id="3" name="Straight Connector 21">
            <a:extLst>
              <a:ext uri="{FF2B5EF4-FFF2-40B4-BE49-F238E27FC236}">
                <a16:creationId xmlns:a16="http://schemas.microsoft.com/office/drawing/2014/main" id="{49D6C87C-7D67-F5A3-EAE3-9A17B98E6707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575DEA7A-80CF-3BCB-3DFC-A25354BEE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8" name="Freeform 299">
            <a:extLst>
              <a:ext uri="{FF2B5EF4-FFF2-40B4-BE49-F238E27FC236}">
                <a16:creationId xmlns:a16="http://schemas.microsoft.com/office/drawing/2014/main" id="{E62FB9CF-89FA-3F32-FBE5-FD9A67917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10" name="Straight Arrow Connector 27">
            <a:extLst>
              <a:ext uri="{FF2B5EF4-FFF2-40B4-BE49-F238E27FC236}">
                <a16:creationId xmlns:a16="http://schemas.microsoft.com/office/drawing/2014/main" id="{93D998DC-64F6-B82A-EFEC-032A43BDB163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96C25D74-E65A-CA8F-FD59-C4697F846BA2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96F2B99E-1336-721F-BDB4-1938B91C181F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6" name="Straight Arrow Connector 42">
            <a:extLst>
              <a:ext uri="{FF2B5EF4-FFF2-40B4-BE49-F238E27FC236}">
                <a16:creationId xmlns:a16="http://schemas.microsoft.com/office/drawing/2014/main" id="{55C67571-BD09-A77E-FB6E-A74E23708D3E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>
            <a:extLst>
              <a:ext uri="{FF2B5EF4-FFF2-40B4-BE49-F238E27FC236}">
                <a16:creationId xmlns:a16="http://schemas.microsoft.com/office/drawing/2014/main" id="{9A591C1A-1C54-BBF8-0955-964EEC353BC3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C0AABA7C-F8A9-B914-0C57-6DCA1C38477C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9" name="Freeform 298">
            <a:extLst>
              <a:ext uri="{FF2B5EF4-FFF2-40B4-BE49-F238E27FC236}">
                <a16:creationId xmlns:a16="http://schemas.microsoft.com/office/drawing/2014/main" id="{46A7C784-CC75-19A2-492F-8E34CAD29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746AD07-0997-E23F-00B8-BEC6E980792E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id="{628C87C5-63FB-FB4A-6F39-295F44B3469A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23" name="Straight Arrow Connector 50">
            <a:extLst>
              <a:ext uri="{FF2B5EF4-FFF2-40B4-BE49-F238E27FC236}">
                <a16:creationId xmlns:a16="http://schemas.microsoft.com/office/drawing/2014/main" id="{FFAF244F-F529-98F5-F87D-A992AEAD9227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6401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3E60AB9C-E386-C388-DDD1-811FE857FB1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07999" y="1464203"/>
            <a:ext cx="10826750" cy="518212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rgbClr val="00B050"/>
              </a:buClr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Cada primer día de la semana cada uno de vosotros ponga aparte algo, según haya prosperado, guardándolo, para que cuando yo llegue no se recojan entonces ofrendas. 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00B050"/>
              </a:buClr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00B050"/>
              </a:buClr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00B050"/>
              </a:buClr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1 Corintios 16:2</a:t>
            </a:r>
          </a:p>
          <a:p>
            <a:pPr marL="0" indent="0"/>
            <a:endParaRPr lang="es-MX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524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390923" y="3450934"/>
            <a:ext cx="8263369" cy="2276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Pablo pide perdón, por no haber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tomado lo que Dios ordenó.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Era consciente de su derecho,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pero había escogido no ser gravoso.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8109C06-E833-14AA-BA70-87ABE911D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  <p:cxnSp>
        <p:nvCxnSpPr>
          <p:cNvPr id="3" name="Straight Connector 21">
            <a:extLst>
              <a:ext uri="{FF2B5EF4-FFF2-40B4-BE49-F238E27FC236}">
                <a16:creationId xmlns:a16="http://schemas.microsoft.com/office/drawing/2014/main" id="{68839E3B-6969-34A9-5562-8CB8A7E94E88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9B819DB0-8205-859D-F930-73B5AF286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8" name="Freeform 299">
            <a:extLst>
              <a:ext uri="{FF2B5EF4-FFF2-40B4-BE49-F238E27FC236}">
                <a16:creationId xmlns:a16="http://schemas.microsoft.com/office/drawing/2014/main" id="{93FF1C0C-8EEB-776F-4EC7-9BD7A4762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10" name="Straight Arrow Connector 27">
            <a:extLst>
              <a:ext uri="{FF2B5EF4-FFF2-40B4-BE49-F238E27FC236}">
                <a16:creationId xmlns:a16="http://schemas.microsoft.com/office/drawing/2014/main" id="{D61B6D93-0708-E1B6-52DC-5C8B408790B0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E58A30C5-9743-F232-65DF-683E8A002087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5E67ACE6-CC9C-500F-66DE-A2B5324DD280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6" name="Straight Arrow Connector 42">
            <a:extLst>
              <a:ext uri="{FF2B5EF4-FFF2-40B4-BE49-F238E27FC236}">
                <a16:creationId xmlns:a16="http://schemas.microsoft.com/office/drawing/2014/main" id="{91F4BDBF-D1C5-6E31-8B6A-7BD0B69DFE94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>
            <a:extLst>
              <a:ext uri="{FF2B5EF4-FFF2-40B4-BE49-F238E27FC236}">
                <a16:creationId xmlns:a16="http://schemas.microsoft.com/office/drawing/2014/main" id="{503666AF-CB41-C549-E8FA-916433C4EDAA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EA111CF2-2AD2-5A29-6377-497B7C880FEC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9" name="Freeform 298">
            <a:extLst>
              <a:ext uri="{FF2B5EF4-FFF2-40B4-BE49-F238E27FC236}">
                <a16:creationId xmlns:a16="http://schemas.microsoft.com/office/drawing/2014/main" id="{17FD7910-41F0-4544-63CA-2821CC7EA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AAE232C-3C19-C4A0-30A8-1CB6929ED9CB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id="{CF65D763-C485-D72F-B930-00DDD0E6A0A0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23" name="Straight Arrow Connector 50">
            <a:extLst>
              <a:ext uri="{FF2B5EF4-FFF2-40B4-BE49-F238E27FC236}">
                <a16:creationId xmlns:a16="http://schemas.microsoft.com/office/drawing/2014/main" id="{5FF2532A-B453-4C57-2B69-43C6D5B53FBA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2924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2607AEE-3C38-978D-17B8-E88C0461BF70}"/>
              </a:ext>
            </a:extLst>
          </p:cNvPr>
          <p:cNvSpPr txBox="1"/>
          <p:nvPr/>
        </p:nvSpPr>
        <p:spPr>
          <a:xfrm>
            <a:off x="899583" y="1179522"/>
            <a:ext cx="1071033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i="0" u="none" strike="noStrike" dirty="0">
                <a:effectLst/>
                <a:latin typeface="arial" panose="020B0604020202020204" pitchFamily="34" charset="0"/>
              </a:rPr>
              <a:t>Pues ¿en qué fuisteis tratados como inferiores a las demás iglesias, excepto en que yo mismo no fui una carga para vosotros? ¡Perdonadme este agravio!</a:t>
            </a:r>
          </a:p>
          <a:p>
            <a:endParaRPr lang="es-ES" sz="4000" dirty="0">
              <a:latin typeface="arial" panose="020B0604020202020204" pitchFamily="34" charset="0"/>
            </a:endParaRPr>
          </a:p>
          <a:p>
            <a:r>
              <a:rPr lang="es-ES" sz="4000" b="1" dirty="0">
                <a:latin typeface="arial" panose="020B0604020202020204" pitchFamily="34" charset="0"/>
              </a:rPr>
              <a:t>2 Corintios 12:13</a:t>
            </a:r>
            <a:endParaRPr lang="es-FR" sz="4000" b="1" dirty="0"/>
          </a:p>
        </p:txBody>
      </p:sp>
    </p:spTree>
    <p:extLst>
      <p:ext uri="{BB962C8B-B14F-4D97-AF65-F5344CB8AC3E}">
        <p14:creationId xmlns:p14="http://schemas.microsoft.com/office/powerpoint/2010/main" val="2158702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973291" y="2985267"/>
            <a:ext cx="8755086" cy="35541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Pablo enseña cómo debemos de dar: </a:t>
            </a:r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1) No con tristeza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2) Ni por necesidad; sino con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3) Alegría y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4) Sencillez. 2 Corintios 9:7.</a:t>
            </a:r>
          </a:p>
          <a:p>
            <a:pPr algn="l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590073D-87E7-A891-7E6C-E3C635448A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  <p:cxnSp>
        <p:nvCxnSpPr>
          <p:cNvPr id="3" name="Straight Connector 21">
            <a:extLst>
              <a:ext uri="{FF2B5EF4-FFF2-40B4-BE49-F238E27FC236}">
                <a16:creationId xmlns:a16="http://schemas.microsoft.com/office/drawing/2014/main" id="{01E2C0A2-1810-7A09-689A-B09BBEDCF0D2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08403114-1895-1128-F0D0-708EF711C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8" name="Freeform 299">
            <a:extLst>
              <a:ext uri="{FF2B5EF4-FFF2-40B4-BE49-F238E27FC236}">
                <a16:creationId xmlns:a16="http://schemas.microsoft.com/office/drawing/2014/main" id="{9EEA6442-AEAC-ACD8-8145-1DE4BF551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10" name="Straight Arrow Connector 27">
            <a:extLst>
              <a:ext uri="{FF2B5EF4-FFF2-40B4-BE49-F238E27FC236}">
                <a16:creationId xmlns:a16="http://schemas.microsoft.com/office/drawing/2014/main" id="{4981A216-D0D1-D047-F961-0DFCD3126D25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A52006CB-2F0F-D97A-3D6E-C1F1D7AC0A24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29986482-1C74-D07F-0532-63A8C8A9A263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6" name="Straight Arrow Connector 42">
            <a:extLst>
              <a:ext uri="{FF2B5EF4-FFF2-40B4-BE49-F238E27FC236}">
                <a16:creationId xmlns:a16="http://schemas.microsoft.com/office/drawing/2014/main" id="{93255E81-3739-D524-1A9C-ECACAE10E3DA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>
            <a:extLst>
              <a:ext uri="{FF2B5EF4-FFF2-40B4-BE49-F238E27FC236}">
                <a16:creationId xmlns:a16="http://schemas.microsoft.com/office/drawing/2014/main" id="{2927A90A-F273-501E-1269-F072A116BF46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B4F08404-1B15-B22C-37A0-FDB44F98A294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9" name="Freeform 298">
            <a:extLst>
              <a:ext uri="{FF2B5EF4-FFF2-40B4-BE49-F238E27FC236}">
                <a16:creationId xmlns:a16="http://schemas.microsoft.com/office/drawing/2014/main" id="{418DD8E8-4A7A-DEA3-E704-DCF96C997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804798DC-9048-8A1E-1FAB-A07AA2FA08B2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id="{925F4D4E-4B6E-A39E-1E37-66B841FDF0C8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23" name="Straight Arrow Connector 50">
            <a:extLst>
              <a:ext uri="{FF2B5EF4-FFF2-40B4-BE49-F238E27FC236}">
                <a16:creationId xmlns:a16="http://schemas.microsoft.com/office/drawing/2014/main" id="{897AEDA1-249B-3CCB-4F2D-36C656882742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9685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3C3B377-C83E-7D40-CB12-ADE020634597}"/>
              </a:ext>
            </a:extLst>
          </p:cNvPr>
          <p:cNvSpPr txBox="1"/>
          <p:nvPr/>
        </p:nvSpPr>
        <p:spPr>
          <a:xfrm>
            <a:off x="634998" y="1601170"/>
            <a:ext cx="1065741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Cada uno dé como propuso en su corazón: no con tristeza, ni por necesidad, porque Dios ama al dador alegre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Corintios 9:7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100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693718" y="218392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98">
            <a:extLst>
              <a:ext uri="{FF2B5EF4-FFF2-40B4-BE49-F238E27FC236}">
                <a16:creationId xmlns:a16="http://schemas.microsoft.com/office/drawing/2014/main" id="{21641495-A6E2-4A4C-85C1-58A01F0FF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8884" y="2089869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31" y="210085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5" name="Freeform 299">
            <a:extLst>
              <a:ext uri="{FF2B5EF4-FFF2-40B4-BE49-F238E27FC236}">
                <a16:creationId xmlns:a16="http://schemas.microsoft.com/office/drawing/2014/main" id="{5A451FB5-25B2-8240-B93A-E3CB029F1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630" y="209734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2189674" y="238429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790128" y="3370588"/>
            <a:ext cx="2874569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b="1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PERSONAJE CLAVE: </a:t>
            </a: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776051" y="296618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E0F6A0AF-FB10-6C47-86DD-D59B42D2F5E6}"/>
              </a:ext>
            </a:extLst>
          </p:cNvPr>
          <p:cNvCxnSpPr>
            <a:cxnSpLocks/>
          </p:cNvCxnSpPr>
          <p:nvPr/>
        </p:nvCxnSpPr>
        <p:spPr>
          <a:xfrm>
            <a:off x="5228372" y="238429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id="{1CFDA0FE-1464-5D4C-8D4E-0772063E3025}"/>
              </a:ext>
            </a:extLst>
          </p:cNvPr>
          <p:cNvSpPr txBox="1">
            <a:spLocks/>
          </p:cNvSpPr>
          <p:nvPr/>
        </p:nvSpPr>
        <p:spPr>
          <a:xfrm>
            <a:off x="4313542" y="3416070"/>
            <a:ext cx="2760365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b="1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PERSONAJE CLAVE: </a:t>
            </a: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38A06-5FDA-7942-A31F-FEA1B84DE742}"/>
              </a:ext>
            </a:extLst>
          </p:cNvPr>
          <p:cNvSpPr txBox="1"/>
          <p:nvPr/>
        </p:nvSpPr>
        <p:spPr>
          <a:xfrm>
            <a:off x="4261605" y="2982820"/>
            <a:ext cx="2201317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49" name="Subtitle 2">
            <a:extLst>
              <a:ext uri="{FF2B5EF4-FFF2-40B4-BE49-F238E27FC236}">
                <a16:creationId xmlns:a16="http://schemas.microsoft.com/office/drawing/2014/main" id="{BFCE47C8-CA2F-7242-AEA5-F60A8D356DBB}"/>
              </a:ext>
            </a:extLst>
          </p:cNvPr>
          <p:cNvSpPr txBox="1">
            <a:spLocks/>
          </p:cNvSpPr>
          <p:nvPr/>
        </p:nvSpPr>
        <p:spPr>
          <a:xfrm>
            <a:off x="7774614" y="3427851"/>
            <a:ext cx="3830011" cy="276999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b="1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PERSONAJE CLAVE: CRISTO</a:t>
            </a:r>
            <a:endParaRPr lang="en-US" b="1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C590D7-D0EC-4248-960A-53B3C10BF901}"/>
              </a:ext>
            </a:extLst>
          </p:cNvPr>
          <p:cNvSpPr txBox="1"/>
          <p:nvPr/>
        </p:nvSpPr>
        <p:spPr>
          <a:xfrm>
            <a:off x="7486560" y="2982820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2D2D76E-018F-2144-A2CD-4CE2B77D8493}"/>
              </a:ext>
            </a:extLst>
          </p:cNvPr>
          <p:cNvCxnSpPr>
            <a:cxnSpLocks/>
          </p:cNvCxnSpPr>
          <p:nvPr/>
        </p:nvCxnSpPr>
        <p:spPr>
          <a:xfrm>
            <a:off x="8794626" y="2345029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1153583" y="715764"/>
            <a:ext cx="968375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EBAD7D2-D7F4-B1D7-A3AE-7CA1754FEA5F}"/>
              </a:ext>
            </a:extLst>
          </p:cNvPr>
          <p:cNvSpPr txBox="1"/>
          <p:nvPr/>
        </p:nvSpPr>
        <p:spPr>
          <a:xfrm>
            <a:off x="7774614" y="3903369"/>
            <a:ext cx="38436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Período de la Gracia</a:t>
            </a:r>
            <a:r>
              <a:rPr lang="es-ES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 (Desde la resurrección de Jesús hasta hoy)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s-ES" b="1" dirty="0">
                <a:solidFill>
                  <a:srgbClr val="000000"/>
                </a:solidFill>
                <a:latin typeface="-webkit-standard"/>
              </a:rPr>
              <a:t>2000 </a:t>
            </a:r>
            <a:r>
              <a:rPr lang="es-ES" dirty="0">
                <a:solidFill>
                  <a:srgbClr val="000000"/>
                </a:solidFill>
                <a:latin typeface="-webkit-standard"/>
              </a:rPr>
              <a:t>Años aprox.</a:t>
            </a:r>
            <a:endParaRPr lang="es-ES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endParaRPr lang="es-FR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909FB2B-5672-8548-E0BD-E3ACE9A3E296}"/>
              </a:ext>
            </a:extLst>
          </p:cNvPr>
          <p:cNvSpPr txBox="1"/>
          <p:nvPr/>
        </p:nvSpPr>
        <p:spPr>
          <a:xfrm>
            <a:off x="3721688" y="3852434"/>
            <a:ext cx="364215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Período de la Ley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 (aproximadamente 1500 años)</a:t>
            </a:r>
          </a:p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Inicia con 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Moisés y la entrega de la Ley en el Monte Sinaí (~1500 a.C.).</a:t>
            </a:r>
          </a:p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Termina 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con la muerte y resurrección de Jesús (~30 d.C.), cuando comienza el Nuevo Pacto.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593DE78-43E3-13E9-D4C6-90B7AA7F97AD}"/>
              </a:ext>
            </a:extLst>
          </p:cNvPr>
          <p:cNvSpPr txBox="1"/>
          <p:nvPr/>
        </p:nvSpPr>
        <p:spPr>
          <a:xfrm>
            <a:off x="271268" y="3774687"/>
            <a:ext cx="36421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Desde Abraham hasta Moisés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 (430 años)</a:t>
            </a:r>
          </a:p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Dios hizo el pacto 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con Abraham (aproximadamente 2000 a.C.).</a:t>
            </a:r>
          </a:p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Israel estuvo 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en Egipto durante 400 años (Génesis 15:13; Éxodo 12:40-41).</a:t>
            </a:r>
          </a:p>
          <a:p>
            <a:pPr marL="285750" indent="-285750" algn="l">
              <a:buFont typeface="Wingdings" pitchFamily="2" charset="2"/>
              <a:buChar char="§"/>
            </a:pPr>
            <a:r>
              <a:rPr lang="es-ES" b="1" i="0" u="none" strike="noStrike" dirty="0">
                <a:solidFill>
                  <a:srgbClr val="000000"/>
                </a:solidFill>
                <a:effectLst/>
              </a:rPr>
              <a:t>Moisés sacó </a:t>
            </a:r>
            <a:r>
              <a:rPr lang="es-ES" b="0" i="0" u="none" strike="noStrike" dirty="0">
                <a:solidFill>
                  <a:srgbClr val="000000"/>
                </a:solidFill>
                <a:effectLst/>
              </a:rPr>
              <a:t>al pueblo de Egipto en el Éxodo (aproximadamente 1500 a.C.)</a:t>
            </a:r>
          </a:p>
        </p:txBody>
      </p:sp>
    </p:spTree>
    <p:extLst>
      <p:ext uri="{BB962C8B-B14F-4D97-AF65-F5344CB8AC3E}">
        <p14:creationId xmlns:p14="http://schemas.microsoft.com/office/powerpoint/2010/main" val="284308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  <p:bldP spid="49" grpId="0"/>
      <p:bldP spid="5" grpId="0"/>
      <p:bldP spid="8" grpId="0"/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0" y="0"/>
            <a:ext cx="9683750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4B65A581-9F13-9733-DCFB-7A02E5ADAB2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626467" y="3467439"/>
            <a:ext cx="9027825" cy="1221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Pablo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s-MX" b="1" dirty="0" err="1">
                <a:latin typeface="Arial" panose="020B0604020202020204" pitchFamily="34" charset="0"/>
                <a:cs typeface="Arial" panose="020B0604020202020204" pitchFamily="34" charset="0"/>
              </a:rPr>
              <a:t>ambién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nos recuerda que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Dios no te va a pedir lo que no tienes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sino de lo que has recibido de su mano.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67F60FA-98EB-4869-3882-0B238BE10E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  <p:cxnSp>
        <p:nvCxnSpPr>
          <p:cNvPr id="3" name="Straight Connector 21">
            <a:extLst>
              <a:ext uri="{FF2B5EF4-FFF2-40B4-BE49-F238E27FC236}">
                <a16:creationId xmlns:a16="http://schemas.microsoft.com/office/drawing/2014/main" id="{01959641-3E00-4FDE-78AB-5FD4E8C8CFED}"/>
              </a:ext>
            </a:extLst>
          </p:cNvPr>
          <p:cNvCxnSpPr>
            <a:cxnSpLocks/>
          </p:cNvCxnSpPr>
          <p:nvPr/>
        </p:nvCxnSpPr>
        <p:spPr>
          <a:xfrm flipV="1">
            <a:off x="98722" y="74833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8">
            <a:extLst>
              <a:ext uri="{FF2B5EF4-FFF2-40B4-BE49-F238E27FC236}">
                <a16:creationId xmlns:a16="http://schemas.microsoft.com/office/drawing/2014/main" id="{24B37EAB-A7C3-F7EF-F85A-D6048AF12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602" y="87590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8" name="Freeform 299">
            <a:extLst>
              <a:ext uri="{FF2B5EF4-FFF2-40B4-BE49-F238E27FC236}">
                <a16:creationId xmlns:a16="http://schemas.microsoft.com/office/drawing/2014/main" id="{FC1A8046-BCED-DEF4-7D05-1521F47BF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301" y="872391"/>
            <a:ext cx="191485" cy="191486"/>
          </a:xfrm>
          <a:custGeom>
            <a:avLst/>
            <a:gdLst>
              <a:gd name="T0" fmla="*/ 105660 w 307"/>
              <a:gd name="T1" fmla="*/ 0 h 307"/>
              <a:gd name="T2" fmla="*/ 105660 w 307"/>
              <a:gd name="T3" fmla="*/ 0 h 307"/>
              <a:gd name="T4" fmla="*/ 211319 w 307"/>
              <a:gd name="T5" fmla="*/ 105660 h 307"/>
              <a:gd name="T6" fmla="*/ 211319 w 307"/>
              <a:gd name="T7" fmla="*/ 105660 h 307"/>
              <a:gd name="T8" fmla="*/ 105660 w 307"/>
              <a:gd name="T9" fmla="*/ 211319 h 307"/>
              <a:gd name="T10" fmla="*/ 105660 w 307"/>
              <a:gd name="T11" fmla="*/ 211319 h 307"/>
              <a:gd name="T12" fmla="*/ 0 w 307"/>
              <a:gd name="T13" fmla="*/ 105660 h 307"/>
              <a:gd name="T14" fmla="*/ 0 w 307"/>
              <a:gd name="T15" fmla="*/ 105660 h 307"/>
              <a:gd name="T16" fmla="*/ 105660 w 307"/>
              <a:gd name="T17" fmla="*/ 0 h 3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7">
                <a:moveTo>
                  <a:pt x="153" y="0"/>
                </a:moveTo>
                <a:lnTo>
                  <a:pt x="153" y="0"/>
                </a:lnTo>
                <a:cubicBezTo>
                  <a:pt x="238" y="0"/>
                  <a:pt x="306" y="68"/>
                  <a:pt x="306" y="153"/>
                </a:cubicBezTo>
                <a:cubicBezTo>
                  <a:pt x="306" y="237"/>
                  <a:pt x="238" y="306"/>
                  <a:pt x="153" y="306"/>
                </a:cubicBezTo>
                <a:cubicBezTo>
                  <a:pt x="69" y="306"/>
                  <a:pt x="0" y="237"/>
                  <a:pt x="0" y="153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10" name="Straight Arrow Connector 27">
            <a:extLst>
              <a:ext uri="{FF2B5EF4-FFF2-40B4-BE49-F238E27FC236}">
                <a16:creationId xmlns:a16="http://schemas.microsoft.com/office/drawing/2014/main" id="{0F18C5A5-32A3-4E34-88D7-35345D4F72C9}"/>
              </a:ext>
            </a:extLst>
          </p:cNvPr>
          <p:cNvCxnSpPr>
            <a:cxnSpLocks/>
          </p:cNvCxnSpPr>
          <p:nvPr/>
        </p:nvCxnSpPr>
        <p:spPr>
          <a:xfrm>
            <a:off x="1512345" y="1159348"/>
            <a:ext cx="0" cy="548640"/>
          </a:xfrm>
          <a:prstGeom prst="straightConnector1">
            <a:avLst/>
          </a:prstGeom>
          <a:ln w="1270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75FFC474-8005-BF5A-0D5C-94D204C3F40D}"/>
              </a:ext>
            </a:extLst>
          </p:cNvPr>
          <p:cNvSpPr txBox="1">
            <a:spLocks/>
          </p:cNvSpPr>
          <p:nvPr/>
        </p:nvSpPr>
        <p:spPr>
          <a:xfrm>
            <a:off x="350432" y="214563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7252F1D2-B44F-2182-EB4E-A8806BC362D4}"/>
              </a:ext>
            </a:extLst>
          </p:cNvPr>
          <p:cNvSpPr txBox="1"/>
          <p:nvPr/>
        </p:nvSpPr>
        <p:spPr>
          <a:xfrm>
            <a:off x="98722" y="174123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16" name="Straight Arrow Connector 42">
            <a:extLst>
              <a:ext uri="{FF2B5EF4-FFF2-40B4-BE49-F238E27FC236}">
                <a16:creationId xmlns:a16="http://schemas.microsoft.com/office/drawing/2014/main" id="{9C955F16-2628-E787-37E4-6515723DD98F}"/>
              </a:ext>
            </a:extLst>
          </p:cNvPr>
          <p:cNvCxnSpPr>
            <a:cxnSpLocks/>
          </p:cNvCxnSpPr>
          <p:nvPr/>
        </p:nvCxnSpPr>
        <p:spPr>
          <a:xfrm>
            <a:off x="4551043" y="1159348"/>
            <a:ext cx="0" cy="548640"/>
          </a:xfrm>
          <a:prstGeom prst="straightConnector1">
            <a:avLst/>
          </a:prstGeom>
          <a:ln w="1270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>
            <a:extLst>
              <a:ext uri="{FF2B5EF4-FFF2-40B4-BE49-F238E27FC236}">
                <a16:creationId xmlns:a16="http://schemas.microsoft.com/office/drawing/2014/main" id="{7C05DD03-9CC8-D9BA-AEFE-34BB4ACE179B}"/>
              </a:ext>
            </a:extLst>
          </p:cNvPr>
          <p:cNvSpPr txBox="1">
            <a:spLocks/>
          </p:cNvSpPr>
          <p:nvPr/>
        </p:nvSpPr>
        <p:spPr>
          <a:xfrm>
            <a:off x="3727891" y="2114615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bg2">
                    <a:lumMod val="7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MOISÉS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F1AA9E3C-3E6B-8D3C-3819-5A86F7BF1CA7}"/>
              </a:ext>
            </a:extLst>
          </p:cNvPr>
          <p:cNvSpPr txBox="1"/>
          <p:nvPr/>
        </p:nvSpPr>
        <p:spPr>
          <a:xfrm>
            <a:off x="3390924" y="1712581"/>
            <a:ext cx="2511724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bg2">
                    <a:lumMod val="75000"/>
                  </a:schemeClr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BAJO LA LEY</a:t>
            </a:r>
            <a:endParaRPr lang="en-US" sz="2400" dirty="0">
              <a:solidFill>
                <a:schemeClr val="bg2">
                  <a:lumMod val="75000"/>
                </a:schemeClr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9" name="Freeform 298">
            <a:extLst>
              <a:ext uri="{FF2B5EF4-FFF2-40B4-BE49-F238E27FC236}">
                <a16:creationId xmlns:a16="http://schemas.microsoft.com/office/drawing/2014/main" id="{832C0B4A-754B-B27A-7736-CC97B2458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17" y="819630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8B77048-41E8-EDAF-11D4-08F8D0C3449F}"/>
              </a:ext>
            </a:extLst>
          </p:cNvPr>
          <p:cNvSpPr txBox="1">
            <a:spLocks/>
          </p:cNvSpPr>
          <p:nvPr/>
        </p:nvSpPr>
        <p:spPr>
          <a:xfrm>
            <a:off x="7118214" y="2145831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id="{23A5D3F5-79BA-FC4D-4109-4B05523A8878}"/>
              </a:ext>
            </a:extLst>
          </p:cNvPr>
          <p:cNvSpPr txBox="1"/>
          <p:nvPr/>
        </p:nvSpPr>
        <p:spPr>
          <a:xfrm>
            <a:off x="6761593" y="1712581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23" name="Straight Arrow Connector 50">
            <a:extLst>
              <a:ext uri="{FF2B5EF4-FFF2-40B4-BE49-F238E27FC236}">
                <a16:creationId xmlns:a16="http://schemas.microsoft.com/office/drawing/2014/main" id="{98305BDD-A7B2-4681-7052-FCDB63D46D6B}"/>
              </a:ext>
            </a:extLst>
          </p:cNvPr>
          <p:cNvCxnSpPr>
            <a:cxnSpLocks/>
          </p:cNvCxnSpPr>
          <p:nvPr/>
        </p:nvCxnSpPr>
        <p:spPr>
          <a:xfrm>
            <a:off x="8069659" y="1074790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6483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E0C7A71-9687-77AF-75F3-DB526D120024}"/>
              </a:ext>
            </a:extLst>
          </p:cNvPr>
          <p:cNvSpPr txBox="1"/>
          <p:nvPr/>
        </p:nvSpPr>
        <p:spPr>
          <a:xfrm>
            <a:off x="793749" y="1497168"/>
            <a:ext cx="1029758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Porque si primero hay la voluntad dispuesta, será acepta según lo que uno tiene, no según lo que no tiene.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 2 Corintios 8:12 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746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>
            <a:extLst>
              <a:ext uri="{FF2B5EF4-FFF2-40B4-BE49-F238E27FC236}">
                <a16:creationId xmlns:a16="http://schemas.microsoft.com/office/drawing/2014/main" id="{BF9BB68F-E4E6-F071-599B-43AD28D04D28}"/>
              </a:ext>
            </a:extLst>
          </p:cNvPr>
          <p:cNvGrpSpPr/>
          <p:nvPr/>
        </p:nvGrpSpPr>
        <p:grpSpPr>
          <a:xfrm rot="20839068">
            <a:off x="5058436" y="3859088"/>
            <a:ext cx="2389750" cy="2192814"/>
            <a:chOff x="9299185" y="4819873"/>
            <a:chExt cx="5784779" cy="5784778"/>
          </a:xfrm>
        </p:grpSpPr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835EECB6-2794-DCFD-78A1-24DFA398B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9185" y="4819873"/>
              <a:ext cx="5784779" cy="5784778"/>
            </a:xfrm>
            <a:custGeom>
              <a:avLst/>
              <a:gdLst>
                <a:gd name="T0" fmla="*/ 2173 w 4644"/>
                <a:gd name="T1" fmla="*/ 86 h 4644"/>
                <a:gd name="T2" fmla="*/ 2173 w 4644"/>
                <a:gd name="T3" fmla="*/ 86 h 4644"/>
                <a:gd name="T4" fmla="*/ 2470 w 4644"/>
                <a:gd name="T5" fmla="*/ 86 h 4644"/>
                <a:gd name="T6" fmla="*/ 2946 w 4644"/>
                <a:gd name="T7" fmla="*/ 595 h 4644"/>
                <a:gd name="T8" fmla="*/ 2946 w 4644"/>
                <a:gd name="T9" fmla="*/ 595 h 4644"/>
                <a:gd name="T10" fmla="*/ 3102 w 4644"/>
                <a:gd name="T11" fmla="*/ 659 h 4644"/>
                <a:gd name="T12" fmla="*/ 3797 w 4644"/>
                <a:gd name="T13" fmla="*/ 636 h 4644"/>
                <a:gd name="T14" fmla="*/ 3797 w 4644"/>
                <a:gd name="T15" fmla="*/ 636 h 4644"/>
                <a:gd name="T16" fmla="*/ 4008 w 4644"/>
                <a:gd name="T17" fmla="*/ 846 h 4644"/>
                <a:gd name="T18" fmla="*/ 3984 w 4644"/>
                <a:gd name="T19" fmla="*/ 1542 h 4644"/>
                <a:gd name="T20" fmla="*/ 3984 w 4644"/>
                <a:gd name="T21" fmla="*/ 1542 h 4644"/>
                <a:gd name="T22" fmla="*/ 4049 w 4644"/>
                <a:gd name="T23" fmla="*/ 1697 h 4644"/>
                <a:gd name="T24" fmla="*/ 4557 w 4644"/>
                <a:gd name="T25" fmla="*/ 2172 h 4644"/>
                <a:gd name="T26" fmla="*/ 4557 w 4644"/>
                <a:gd name="T27" fmla="*/ 2172 h 4644"/>
                <a:gd name="T28" fmla="*/ 4557 w 4644"/>
                <a:gd name="T29" fmla="*/ 2470 h 4644"/>
                <a:gd name="T30" fmla="*/ 4049 w 4644"/>
                <a:gd name="T31" fmla="*/ 2945 h 4644"/>
                <a:gd name="T32" fmla="*/ 4049 w 4644"/>
                <a:gd name="T33" fmla="*/ 2945 h 4644"/>
                <a:gd name="T34" fmla="*/ 3984 w 4644"/>
                <a:gd name="T35" fmla="*/ 3101 h 4644"/>
                <a:gd name="T36" fmla="*/ 4008 w 4644"/>
                <a:gd name="T37" fmla="*/ 3797 h 4644"/>
                <a:gd name="T38" fmla="*/ 4008 w 4644"/>
                <a:gd name="T39" fmla="*/ 3797 h 4644"/>
                <a:gd name="T40" fmla="*/ 3797 w 4644"/>
                <a:gd name="T41" fmla="*/ 4007 h 4644"/>
                <a:gd name="T42" fmla="*/ 3102 w 4644"/>
                <a:gd name="T43" fmla="*/ 3984 h 4644"/>
                <a:gd name="T44" fmla="*/ 3102 w 4644"/>
                <a:gd name="T45" fmla="*/ 3984 h 4644"/>
                <a:gd name="T46" fmla="*/ 2946 w 4644"/>
                <a:gd name="T47" fmla="*/ 4048 h 4644"/>
                <a:gd name="T48" fmla="*/ 2470 w 4644"/>
                <a:gd name="T49" fmla="*/ 4557 h 4644"/>
                <a:gd name="T50" fmla="*/ 2470 w 4644"/>
                <a:gd name="T51" fmla="*/ 4557 h 4644"/>
                <a:gd name="T52" fmla="*/ 2173 w 4644"/>
                <a:gd name="T53" fmla="*/ 4557 h 4644"/>
                <a:gd name="T54" fmla="*/ 1698 w 4644"/>
                <a:gd name="T55" fmla="*/ 4048 h 4644"/>
                <a:gd name="T56" fmla="*/ 1698 w 4644"/>
                <a:gd name="T57" fmla="*/ 4048 h 4644"/>
                <a:gd name="T58" fmla="*/ 1542 w 4644"/>
                <a:gd name="T59" fmla="*/ 3984 h 4644"/>
                <a:gd name="T60" fmla="*/ 846 w 4644"/>
                <a:gd name="T61" fmla="*/ 4007 h 4644"/>
                <a:gd name="T62" fmla="*/ 846 w 4644"/>
                <a:gd name="T63" fmla="*/ 4007 h 4644"/>
                <a:gd name="T64" fmla="*/ 636 w 4644"/>
                <a:gd name="T65" fmla="*/ 3797 h 4644"/>
                <a:gd name="T66" fmla="*/ 659 w 4644"/>
                <a:gd name="T67" fmla="*/ 3101 h 4644"/>
                <a:gd name="T68" fmla="*/ 659 w 4644"/>
                <a:gd name="T69" fmla="*/ 3101 h 4644"/>
                <a:gd name="T70" fmla="*/ 594 w 4644"/>
                <a:gd name="T71" fmla="*/ 2945 h 4644"/>
                <a:gd name="T72" fmla="*/ 86 w 4644"/>
                <a:gd name="T73" fmla="*/ 2470 h 4644"/>
                <a:gd name="T74" fmla="*/ 86 w 4644"/>
                <a:gd name="T75" fmla="*/ 2470 h 4644"/>
                <a:gd name="T76" fmla="*/ 86 w 4644"/>
                <a:gd name="T77" fmla="*/ 2172 h 4644"/>
                <a:gd name="T78" fmla="*/ 594 w 4644"/>
                <a:gd name="T79" fmla="*/ 1697 h 4644"/>
                <a:gd name="T80" fmla="*/ 594 w 4644"/>
                <a:gd name="T81" fmla="*/ 1697 h 4644"/>
                <a:gd name="T82" fmla="*/ 659 w 4644"/>
                <a:gd name="T83" fmla="*/ 1542 h 4644"/>
                <a:gd name="T84" fmla="*/ 636 w 4644"/>
                <a:gd name="T85" fmla="*/ 846 h 4644"/>
                <a:gd name="T86" fmla="*/ 636 w 4644"/>
                <a:gd name="T87" fmla="*/ 846 h 4644"/>
                <a:gd name="T88" fmla="*/ 846 w 4644"/>
                <a:gd name="T89" fmla="*/ 636 h 4644"/>
                <a:gd name="T90" fmla="*/ 1542 w 4644"/>
                <a:gd name="T91" fmla="*/ 659 h 4644"/>
                <a:gd name="T92" fmla="*/ 1542 w 4644"/>
                <a:gd name="T93" fmla="*/ 659 h 4644"/>
                <a:gd name="T94" fmla="*/ 1698 w 4644"/>
                <a:gd name="T95" fmla="*/ 595 h 4644"/>
                <a:gd name="T96" fmla="*/ 2173 w 4644"/>
                <a:gd name="T97" fmla="*/ 86 h 4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44" h="4644">
                  <a:moveTo>
                    <a:pt x="2173" y="86"/>
                  </a:moveTo>
                  <a:lnTo>
                    <a:pt x="2173" y="86"/>
                  </a:lnTo>
                  <a:cubicBezTo>
                    <a:pt x="2254" y="0"/>
                    <a:pt x="2390" y="0"/>
                    <a:pt x="2470" y="86"/>
                  </a:cubicBezTo>
                  <a:lnTo>
                    <a:pt x="2946" y="595"/>
                  </a:lnTo>
                  <a:lnTo>
                    <a:pt x="2946" y="595"/>
                  </a:lnTo>
                  <a:cubicBezTo>
                    <a:pt x="2985" y="637"/>
                    <a:pt x="3042" y="661"/>
                    <a:pt x="3102" y="659"/>
                  </a:cubicBezTo>
                  <a:lnTo>
                    <a:pt x="3797" y="636"/>
                  </a:lnTo>
                  <a:lnTo>
                    <a:pt x="3797" y="636"/>
                  </a:lnTo>
                  <a:cubicBezTo>
                    <a:pt x="3915" y="632"/>
                    <a:pt x="4011" y="728"/>
                    <a:pt x="4008" y="846"/>
                  </a:cubicBezTo>
                  <a:lnTo>
                    <a:pt x="3984" y="1542"/>
                  </a:lnTo>
                  <a:lnTo>
                    <a:pt x="3984" y="1542"/>
                  </a:lnTo>
                  <a:cubicBezTo>
                    <a:pt x="3982" y="1601"/>
                    <a:pt x="4005" y="1656"/>
                    <a:pt x="4049" y="1697"/>
                  </a:cubicBezTo>
                  <a:lnTo>
                    <a:pt x="4557" y="2172"/>
                  </a:lnTo>
                  <a:lnTo>
                    <a:pt x="4557" y="2172"/>
                  </a:lnTo>
                  <a:cubicBezTo>
                    <a:pt x="4643" y="2253"/>
                    <a:pt x="4643" y="2389"/>
                    <a:pt x="4557" y="2470"/>
                  </a:cubicBezTo>
                  <a:lnTo>
                    <a:pt x="4049" y="2945"/>
                  </a:lnTo>
                  <a:lnTo>
                    <a:pt x="4049" y="2945"/>
                  </a:lnTo>
                  <a:cubicBezTo>
                    <a:pt x="4005" y="2985"/>
                    <a:pt x="3982" y="3042"/>
                    <a:pt x="3984" y="3101"/>
                  </a:cubicBezTo>
                  <a:lnTo>
                    <a:pt x="4008" y="3797"/>
                  </a:lnTo>
                  <a:lnTo>
                    <a:pt x="4008" y="3797"/>
                  </a:lnTo>
                  <a:cubicBezTo>
                    <a:pt x="4011" y="3915"/>
                    <a:pt x="3915" y="4012"/>
                    <a:pt x="3797" y="4007"/>
                  </a:cubicBezTo>
                  <a:lnTo>
                    <a:pt x="3102" y="3984"/>
                  </a:lnTo>
                  <a:lnTo>
                    <a:pt x="3102" y="3984"/>
                  </a:lnTo>
                  <a:cubicBezTo>
                    <a:pt x="3042" y="3981"/>
                    <a:pt x="2985" y="4005"/>
                    <a:pt x="2946" y="4048"/>
                  </a:cubicBezTo>
                  <a:lnTo>
                    <a:pt x="2470" y="4557"/>
                  </a:lnTo>
                  <a:lnTo>
                    <a:pt x="2470" y="4557"/>
                  </a:lnTo>
                  <a:cubicBezTo>
                    <a:pt x="2390" y="4643"/>
                    <a:pt x="2254" y="4643"/>
                    <a:pt x="2173" y="4557"/>
                  </a:cubicBezTo>
                  <a:lnTo>
                    <a:pt x="1698" y="4048"/>
                  </a:lnTo>
                  <a:lnTo>
                    <a:pt x="1698" y="4048"/>
                  </a:lnTo>
                  <a:cubicBezTo>
                    <a:pt x="1658" y="4005"/>
                    <a:pt x="1601" y="3981"/>
                    <a:pt x="1542" y="3984"/>
                  </a:cubicBezTo>
                  <a:lnTo>
                    <a:pt x="846" y="4007"/>
                  </a:lnTo>
                  <a:lnTo>
                    <a:pt x="846" y="4007"/>
                  </a:lnTo>
                  <a:cubicBezTo>
                    <a:pt x="728" y="4012"/>
                    <a:pt x="632" y="3915"/>
                    <a:pt x="636" y="3797"/>
                  </a:cubicBezTo>
                  <a:lnTo>
                    <a:pt x="659" y="3101"/>
                  </a:lnTo>
                  <a:lnTo>
                    <a:pt x="659" y="3101"/>
                  </a:lnTo>
                  <a:cubicBezTo>
                    <a:pt x="661" y="3042"/>
                    <a:pt x="638" y="2985"/>
                    <a:pt x="594" y="2945"/>
                  </a:cubicBezTo>
                  <a:lnTo>
                    <a:pt x="86" y="2470"/>
                  </a:lnTo>
                  <a:lnTo>
                    <a:pt x="86" y="2470"/>
                  </a:lnTo>
                  <a:cubicBezTo>
                    <a:pt x="0" y="2389"/>
                    <a:pt x="0" y="2253"/>
                    <a:pt x="86" y="2172"/>
                  </a:cubicBezTo>
                  <a:lnTo>
                    <a:pt x="594" y="1697"/>
                  </a:lnTo>
                  <a:lnTo>
                    <a:pt x="594" y="1697"/>
                  </a:lnTo>
                  <a:cubicBezTo>
                    <a:pt x="638" y="1656"/>
                    <a:pt x="661" y="1601"/>
                    <a:pt x="659" y="1542"/>
                  </a:cubicBezTo>
                  <a:lnTo>
                    <a:pt x="636" y="846"/>
                  </a:lnTo>
                  <a:lnTo>
                    <a:pt x="636" y="846"/>
                  </a:lnTo>
                  <a:cubicBezTo>
                    <a:pt x="632" y="728"/>
                    <a:pt x="728" y="632"/>
                    <a:pt x="846" y="636"/>
                  </a:cubicBezTo>
                  <a:lnTo>
                    <a:pt x="1542" y="659"/>
                  </a:lnTo>
                  <a:lnTo>
                    <a:pt x="1542" y="659"/>
                  </a:lnTo>
                  <a:cubicBezTo>
                    <a:pt x="1601" y="661"/>
                    <a:pt x="1658" y="637"/>
                    <a:pt x="1698" y="595"/>
                  </a:cubicBezTo>
                  <a:lnTo>
                    <a:pt x="2173" y="8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6530" dirty="0">
                <a:latin typeface="Lato Light" panose="020F0502020204030203" pitchFamily="34" charset="0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AB10F9F8-F7BA-9587-5B43-C7BAF8357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1171" y="6127354"/>
              <a:ext cx="3175312" cy="3175311"/>
            </a:xfrm>
            <a:custGeom>
              <a:avLst/>
              <a:gdLst>
                <a:gd name="T0" fmla="*/ 1274 w 2548"/>
                <a:gd name="T1" fmla="*/ 0 h 2548"/>
                <a:gd name="T2" fmla="*/ 1274 w 2548"/>
                <a:gd name="T3" fmla="*/ 0 h 2548"/>
                <a:gd name="T4" fmla="*/ 2547 w 2548"/>
                <a:gd name="T5" fmla="*/ 1273 h 2548"/>
                <a:gd name="T6" fmla="*/ 2547 w 2548"/>
                <a:gd name="T7" fmla="*/ 1273 h 2548"/>
                <a:gd name="T8" fmla="*/ 1274 w 2548"/>
                <a:gd name="T9" fmla="*/ 2547 h 2548"/>
                <a:gd name="T10" fmla="*/ 1274 w 2548"/>
                <a:gd name="T11" fmla="*/ 2547 h 2548"/>
                <a:gd name="T12" fmla="*/ 0 w 2548"/>
                <a:gd name="T13" fmla="*/ 1273 h 2548"/>
                <a:gd name="T14" fmla="*/ 0 w 2548"/>
                <a:gd name="T15" fmla="*/ 1273 h 2548"/>
                <a:gd name="T16" fmla="*/ 1274 w 2548"/>
                <a:gd name="T17" fmla="*/ 0 h 2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8" h="2548">
                  <a:moveTo>
                    <a:pt x="1274" y="0"/>
                  </a:moveTo>
                  <a:lnTo>
                    <a:pt x="1274" y="0"/>
                  </a:lnTo>
                  <a:cubicBezTo>
                    <a:pt x="1977" y="0"/>
                    <a:pt x="2547" y="570"/>
                    <a:pt x="2547" y="1273"/>
                  </a:cubicBezTo>
                  <a:lnTo>
                    <a:pt x="2547" y="1273"/>
                  </a:lnTo>
                  <a:cubicBezTo>
                    <a:pt x="2547" y="1977"/>
                    <a:pt x="1977" y="2547"/>
                    <a:pt x="1274" y="2547"/>
                  </a:cubicBezTo>
                  <a:lnTo>
                    <a:pt x="1274" y="2547"/>
                  </a:lnTo>
                  <a:cubicBezTo>
                    <a:pt x="570" y="2547"/>
                    <a:pt x="0" y="1977"/>
                    <a:pt x="0" y="1273"/>
                  </a:cubicBezTo>
                  <a:lnTo>
                    <a:pt x="0" y="1273"/>
                  </a:lnTo>
                  <a:cubicBezTo>
                    <a:pt x="0" y="570"/>
                    <a:pt x="570" y="0"/>
                    <a:pt x="12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6530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12" name="Group 17">
            <a:extLst>
              <a:ext uri="{FF2B5EF4-FFF2-40B4-BE49-F238E27FC236}">
                <a16:creationId xmlns:a16="http://schemas.microsoft.com/office/drawing/2014/main" id="{488BAC9F-071A-A2D4-7C69-4A02FB47311A}"/>
              </a:ext>
            </a:extLst>
          </p:cNvPr>
          <p:cNvGrpSpPr/>
          <p:nvPr/>
        </p:nvGrpSpPr>
        <p:grpSpPr>
          <a:xfrm rot="21127004">
            <a:off x="2796476" y="4082304"/>
            <a:ext cx="2389752" cy="2192814"/>
            <a:chOff x="16215646" y="4819873"/>
            <a:chExt cx="5784782" cy="5784778"/>
          </a:xfrm>
        </p:grpSpPr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741AA5A8-BE2C-B6E0-DAB2-9E6204780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15646" y="4819873"/>
              <a:ext cx="5784782" cy="5784778"/>
            </a:xfrm>
            <a:custGeom>
              <a:avLst/>
              <a:gdLst>
                <a:gd name="T0" fmla="*/ 2173 w 4645"/>
                <a:gd name="T1" fmla="*/ 86 h 4644"/>
                <a:gd name="T2" fmla="*/ 2173 w 4645"/>
                <a:gd name="T3" fmla="*/ 86 h 4644"/>
                <a:gd name="T4" fmla="*/ 2471 w 4645"/>
                <a:gd name="T5" fmla="*/ 86 h 4644"/>
                <a:gd name="T6" fmla="*/ 2946 w 4645"/>
                <a:gd name="T7" fmla="*/ 595 h 4644"/>
                <a:gd name="T8" fmla="*/ 2946 w 4645"/>
                <a:gd name="T9" fmla="*/ 595 h 4644"/>
                <a:gd name="T10" fmla="*/ 3102 w 4645"/>
                <a:gd name="T11" fmla="*/ 659 h 4644"/>
                <a:gd name="T12" fmla="*/ 3798 w 4645"/>
                <a:gd name="T13" fmla="*/ 636 h 4644"/>
                <a:gd name="T14" fmla="*/ 3798 w 4645"/>
                <a:gd name="T15" fmla="*/ 636 h 4644"/>
                <a:gd name="T16" fmla="*/ 4009 w 4645"/>
                <a:gd name="T17" fmla="*/ 846 h 4644"/>
                <a:gd name="T18" fmla="*/ 3985 w 4645"/>
                <a:gd name="T19" fmla="*/ 1542 h 4644"/>
                <a:gd name="T20" fmla="*/ 3985 w 4645"/>
                <a:gd name="T21" fmla="*/ 1542 h 4644"/>
                <a:gd name="T22" fmla="*/ 4050 w 4645"/>
                <a:gd name="T23" fmla="*/ 1697 h 4644"/>
                <a:gd name="T24" fmla="*/ 4558 w 4645"/>
                <a:gd name="T25" fmla="*/ 2172 h 4644"/>
                <a:gd name="T26" fmla="*/ 4558 w 4645"/>
                <a:gd name="T27" fmla="*/ 2172 h 4644"/>
                <a:gd name="T28" fmla="*/ 4558 w 4645"/>
                <a:gd name="T29" fmla="*/ 2470 h 4644"/>
                <a:gd name="T30" fmla="*/ 4050 w 4645"/>
                <a:gd name="T31" fmla="*/ 2945 h 4644"/>
                <a:gd name="T32" fmla="*/ 4050 w 4645"/>
                <a:gd name="T33" fmla="*/ 2945 h 4644"/>
                <a:gd name="T34" fmla="*/ 3985 w 4645"/>
                <a:gd name="T35" fmla="*/ 3101 h 4644"/>
                <a:gd name="T36" fmla="*/ 4009 w 4645"/>
                <a:gd name="T37" fmla="*/ 3797 h 4644"/>
                <a:gd name="T38" fmla="*/ 4009 w 4645"/>
                <a:gd name="T39" fmla="*/ 3797 h 4644"/>
                <a:gd name="T40" fmla="*/ 3798 w 4645"/>
                <a:gd name="T41" fmla="*/ 4007 h 4644"/>
                <a:gd name="T42" fmla="*/ 3102 w 4645"/>
                <a:gd name="T43" fmla="*/ 3984 h 4644"/>
                <a:gd name="T44" fmla="*/ 3102 w 4645"/>
                <a:gd name="T45" fmla="*/ 3984 h 4644"/>
                <a:gd name="T46" fmla="*/ 2946 w 4645"/>
                <a:gd name="T47" fmla="*/ 4048 h 4644"/>
                <a:gd name="T48" fmla="*/ 2471 w 4645"/>
                <a:gd name="T49" fmla="*/ 4557 h 4644"/>
                <a:gd name="T50" fmla="*/ 2471 w 4645"/>
                <a:gd name="T51" fmla="*/ 4557 h 4644"/>
                <a:gd name="T52" fmla="*/ 2173 w 4645"/>
                <a:gd name="T53" fmla="*/ 4557 h 4644"/>
                <a:gd name="T54" fmla="*/ 1698 w 4645"/>
                <a:gd name="T55" fmla="*/ 4048 h 4644"/>
                <a:gd name="T56" fmla="*/ 1698 w 4645"/>
                <a:gd name="T57" fmla="*/ 4048 h 4644"/>
                <a:gd name="T58" fmla="*/ 1542 w 4645"/>
                <a:gd name="T59" fmla="*/ 3984 h 4644"/>
                <a:gd name="T60" fmla="*/ 846 w 4645"/>
                <a:gd name="T61" fmla="*/ 4007 h 4644"/>
                <a:gd name="T62" fmla="*/ 846 w 4645"/>
                <a:gd name="T63" fmla="*/ 4007 h 4644"/>
                <a:gd name="T64" fmla="*/ 636 w 4645"/>
                <a:gd name="T65" fmla="*/ 3797 h 4644"/>
                <a:gd name="T66" fmla="*/ 659 w 4645"/>
                <a:gd name="T67" fmla="*/ 3101 h 4644"/>
                <a:gd name="T68" fmla="*/ 659 w 4645"/>
                <a:gd name="T69" fmla="*/ 3101 h 4644"/>
                <a:gd name="T70" fmla="*/ 595 w 4645"/>
                <a:gd name="T71" fmla="*/ 2945 h 4644"/>
                <a:gd name="T72" fmla="*/ 86 w 4645"/>
                <a:gd name="T73" fmla="*/ 2470 h 4644"/>
                <a:gd name="T74" fmla="*/ 86 w 4645"/>
                <a:gd name="T75" fmla="*/ 2470 h 4644"/>
                <a:gd name="T76" fmla="*/ 86 w 4645"/>
                <a:gd name="T77" fmla="*/ 2172 h 4644"/>
                <a:gd name="T78" fmla="*/ 595 w 4645"/>
                <a:gd name="T79" fmla="*/ 1697 h 4644"/>
                <a:gd name="T80" fmla="*/ 595 w 4645"/>
                <a:gd name="T81" fmla="*/ 1697 h 4644"/>
                <a:gd name="T82" fmla="*/ 659 w 4645"/>
                <a:gd name="T83" fmla="*/ 1542 h 4644"/>
                <a:gd name="T84" fmla="*/ 636 w 4645"/>
                <a:gd name="T85" fmla="*/ 846 h 4644"/>
                <a:gd name="T86" fmla="*/ 636 w 4645"/>
                <a:gd name="T87" fmla="*/ 846 h 4644"/>
                <a:gd name="T88" fmla="*/ 846 w 4645"/>
                <a:gd name="T89" fmla="*/ 636 h 4644"/>
                <a:gd name="T90" fmla="*/ 1542 w 4645"/>
                <a:gd name="T91" fmla="*/ 659 h 4644"/>
                <a:gd name="T92" fmla="*/ 1542 w 4645"/>
                <a:gd name="T93" fmla="*/ 659 h 4644"/>
                <a:gd name="T94" fmla="*/ 1698 w 4645"/>
                <a:gd name="T95" fmla="*/ 595 h 4644"/>
                <a:gd name="T96" fmla="*/ 2173 w 4645"/>
                <a:gd name="T97" fmla="*/ 86 h 4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45" h="4644">
                  <a:moveTo>
                    <a:pt x="2173" y="86"/>
                  </a:moveTo>
                  <a:lnTo>
                    <a:pt x="2173" y="86"/>
                  </a:lnTo>
                  <a:cubicBezTo>
                    <a:pt x="2254" y="0"/>
                    <a:pt x="2390" y="0"/>
                    <a:pt x="2471" y="86"/>
                  </a:cubicBezTo>
                  <a:lnTo>
                    <a:pt x="2946" y="595"/>
                  </a:lnTo>
                  <a:lnTo>
                    <a:pt x="2946" y="595"/>
                  </a:lnTo>
                  <a:cubicBezTo>
                    <a:pt x="2987" y="637"/>
                    <a:pt x="3044" y="661"/>
                    <a:pt x="3102" y="659"/>
                  </a:cubicBezTo>
                  <a:lnTo>
                    <a:pt x="3798" y="636"/>
                  </a:lnTo>
                  <a:lnTo>
                    <a:pt x="3798" y="636"/>
                  </a:lnTo>
                  <a:cubicBezTo>
                    <a:pt x="3916" y="632"/>
                    <a:pt x="4012" y="728"/>
                    <a:pt x="4009" y="846"/>
                  </a:cubicBezTo>
                  <a:lnTo>
                    <a:pt x="3985" y="1542"/>
                  </a:lnTo>
                  <a:lnTo>
                    <a:pt x="3985" y="1542"/>
                  </a:lnTo>
                  <a:cubicBezTo>
                    <a:pt x="3983" y="1601"/>
                    <a:pt x="4006" y="1656"/>
                    <a:pt x="4050" y="1697"/>
                  </a:cubicBezTo>
                  <a:lnTo>
                    <a:pt x="4558" y="2172"/>
                  </a:lnTo>
                  <a:lnTo>
                    <a:pt x="4558" y="2172"/>
                  </a:lnTo>
                  <a:cubicBezTo>
                    <a:pt x="4644" y="2253"/>
                    <a:pt x="4644" y="2389"/>
                    <a:pt x="4558" y="2470"/>
                  </a:cubicBezTo>
                  <a:lnTo>
                    <a:pt x="4050" y="2945"/>
                  </a:lnTo>
                  <a:lnTo>
                    <a:pt x="4050" y="2945"/>
                  </a:lnTo>
                  <a:cubicBezTo>
                    <a:pt x="4006" y="2985"/>
                    <a:pt x="3983" y="3042"/>
                    <a:pt x="3985" y="3101"/>
                  </a:cubicBezTo>
                  <a:lnTo>
                    <a:pt x="4009" y="3797"/>
                  </a:lnTo>
                  <a:lnTo>
                    <a:pt x="4009" y="3797"/>
                  </a:lnTo>
                  <a:cubicBezTo>
                    <a:pt x="4012" y="3915"/>
                    <a:pt x="3916" y="4012"/>
                    <a:pt x="3798" y="4007"/>
                  </a:cubicBezTo>
                  <a:lnTo>
                    <a:pt x="3102" y="3984"/>
                  </a:lnTo>
                  <a:lnTo>
                    <a:pt x="3102" y="3984"/>
                  </a:lnTo>
                  <a:cubicBezTo>
                    <a:pt x="3044" y="3981"/>
                    <a:pt x="2987" y="4005"/>
                    <a:pt x="2946" y="4048"/>
                  </a:cubicBezTo>
                  <a:lnTo>
                    <a:pt x="2471" y="4557"/>
                  </a:lnTo>
                  <a:lnTo>
                    <a:pt x="2471" y="4557"/>
                  </a:lnTo>
                  <a:cubicBezTo>
                    <a:pt x="2390" y="4643"/>
                    <a:pt x="2254" y="4643"/>
                    <a:pt x="2173" y="4557"/>
                  </a:cubicBezTo>
                  <a:lnTo>
                    <a:pt x="1698" y="4048"/>
                  </a:lnTo>
                  <a:lnTo>
                    <a:pt x="1698" y="4048"/>
                  </a:lnTo>
                  <a:cubicBezTo>
                    <a:pt x="1658" y="4005"/>
                    <a:pt x="1601" y="3981"/>
                    <a:pt x="1542" y="3984"/>
                  </a:cubicBezTo>
                  <a:lnTo>
                    <a:pt x="846" y="4007"/>
                  </a:lnTo>
                  <a:lnTo>
                    <a:pt x="846" y="4007"/>
                  </a:lnTo>
                  <a:cubicBezTo>
                    <a:pt x="729" y="4012"/>
                    <a:pt x="632" y="3915"/>
                    <a:pt x="636" y="3797"/>
                  </a:cubicBezTo>
                  <a:lnTo>
                    <a:pt x="659" y="3101"/>
                  </a:lnTo>
                  <a:lnTo>
                    <a:pt x="659" y="3101"/>
                  </a:lnTo>
                  <a:cubicBezTo>
                    <a:pt x="661" y="3042"/>
                    <a:pt x="638" y="2985"/>
                    <a:pt x="595" y="2945"/>
                  </a:cubicBezTo>
                  <a:lnTo>
                    <a:pt x="86" y="2470"/>
                  </a:lnTo>
                  <a:lnTo>
                    <a:pt x="86" y="2470"/>
                  </a:lnTo>
                  <a:cubicBezTo>
                    <a:pt x="0" y="2389"/>
                    <a:pt x="0" y="2253"/>
                    <a:pt x="86" y="2172"/>
                  </a:cubicBezTo>
                  <a:lnTo>
                    <a:pt x="595" y="1697"/>
                  </a:lnTo>
                  <a:lnTo>
                    <a:pt x="595" y="1697"/>
                  </a:lnTo>
                  <a:cubicBezTo>
                    <a:pt x="638" y="1656"/>
                    <a:pt x="661" y="1601"/>
                    <a:pt x="659" y="1542"/>
                  </a:cubicBezTo>
                  <a:lnTo>
                    <a:pt x="636" y="846"/>
                  </a:lnTo>
                  <a:lnTo>
                    <a:pt x="636" y="846"/>
                  </a:lnTo>
                  <a:cubicBezTo>
                    <a:pt x="632" y="728"/>
                    <a:pt x="729" y="632"/>
                    <a:pt x="846" y="636"/>
                  </a:cubicBezTo>
                  <a:lnTo>
                    <a:pt x="1542" y="659"/>
                  </a:lnTo>
                  <a:lnTo>
                    <a:pt x="1542" y="659"/>
                  </a:lnTo>
                  <a:cubicBezTo>
                    <a:pt x="1601" y="661"/>
                    <a:pt x="1658" y="637"/>
                    <a:pt x="1698" y="595"/>
                  </a:cubicBezTo>
                  <a:lnTo>
                    <a:pt x="2173" y="8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6530" dirty="0">
                <a:latin typeface="Lato Light" panose="020F0502020204030203" pitchFamily="34" charset="0"/>
              </a:endParaRPr>
            </a:p>
          </p:txBody>
        </p:sp>
        <p:sp>
          <p:nvSpPr>
            <p:cNvPr id="11" name="Freeform 17">
              <a:extLst>
                <a:ext uri="{FF2B5EF4-FFF2-40B4-BE49-F238E27FC236}">
                  <a16:creationId xmlns:a16="http://schemas.microsoft.com/office/drawing/2014/main" id="{15CD685F-DB9C-99B1-544B-3CE8E2E38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3130" y="6127354"/>
              <a:ext cx="3175312" cy="3175311"/>
            </a:xfrm>
            <a:custGeom>
              <a:avLst/>
              <a:gdLst>
                <a:gd name="T0" fmla="*/ 1274 w 2550"/>
                <a:gd name="T1" fmla="*/ 0 h 2548"/>
                <a:gd name="T2" fmla="*/ 1274 w 2550"/>
                <a:gd name="T3" fmla="*/ 0 h 2548"/>
                <a:gd name="T4" fmla="*/ 2549 w 2550"/>
                <a:gd name="T5" fmla="*/ 1273 h 2548"/>
                <a:gd name="T6" fmla="*/ 2549 w 2550"/>
                <a:gd name="T7" fmla="*/ 1273 h 2548"/>
                <a:gd name="T8" fmla="*/ 1274 w 2550"/>
                <a:gd name="T9" fmla="*/ 2547 h 2548"/>
                <a:gd name="T10" fmla="*/ 1274 w 2550"/>
                <a:gd name="T11" fmla="*/ 2547 h 2548"/>
                <a:gd name="T12" fmla="*/ 0 w 2550"/>
                <a:gd name="T13" fmla="*/ 1273 h 2548"/>
                <a:gd name="T14" fmla="*/ 0 w 2550"/>
                <a:gd name="T15" fmla="*/ 1273 h 2548"/>
                <a:gd name="T16" fmla="*/ 1274 w 2550"/>
                <a:gd name="T17" fmla="*/ 0 h 2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0" h="2548">
                  <a:moveTo>
                    <a:pt x="1274" y="0"/>
                  </a:moveTo>
                  <a:lnTo>
                    <a:pt x="1274" y="0"/>
                  </a:lnTo>
                  <a:cubicBezTo>
                    <a:pt x="1978" y="0"/>
                    <a:pt x="2549" y="570"/>
                    <a:pt x="2549" y="1273"/>
                  </a:cubicBezTo>
                  <a:lnTo>
                    <a:pt x="2549" y="1273"/>
                  </a:lnTo>
                  <a:cubicBezTo>
                    <a:pt x="2549" y="1977"/>
                    <a:pt x="1978" y="2547"/>
                    <a:pt x="1274" y="2547"/>
                  </a:cubicBezTo>
                  <a:lnTo>
                    <a:pt x="1274" y="2547"/>
                  </a:lnTo>
                  <a:cubicBezTo>
                    <a:pt x="571" y="2547"/>
                    <a:pt x="0" y="1977"/>
                    <a:pt x="0" y="1273"/>
                  </a:cubicBezTo>
                  <a:lnTo>
                    <a:pt x="0" y="1273"/>
                  </a:lnTo>
                  <a:cubicBezTo>
                    <a:pt x="0" y="570"/>
                    <a:pt x="571" y="0"/>
                    <a:pt x="12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6530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14" name="Elipse 13">
            <a:extLst>
              <a:ext uri="{FF2B5EF4-FFF2-40B4-BE49-F238E27FC236}">
                <a16:creationId xmlns:a16="http://schemas.microsoft.com/office/drawing/2014/main" id="{97AF4DD2-F131-157D-AECA-ED93A53A03CF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6" name="Marcador de contenido 2">
            <a:extLst>
              <a:ext uri="{FF2B5EF4-FFF2-40B4-BE49-F238E27FC236}">
                <a16:creationId xmlns:a16="http://schemas.microsoft.com/office/drawing/2014/main" id="{E1CA8358-901B-7CAB-85C6-88DB2E936CC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605" y="2219824"/>
            <a:ext cx="11228917" cy="2090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RELACIÓN ENTRE ABRAHAM &amp; LA IGLESIA</a:t>
            </a:r>
          </a:p>
          <a:p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MELQUISEDEC &amp; CRISTO</a:t>
            </a:r>
          </a:p>
          <a:p>
            <a:endParaRPr lang="es-MX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21">
            <a:extLst>
              <a:ext uri="{FF2B5EF4-FFF2-40B4-BE49-F238E27FC236}">
                <a16:creationId xmlns:a16="http://schemas.microsoft.com/office/drawing/2014/main" id="{6F94B36B-D03A-C57D-416C-D8ACBFEC81B9}"/>
              </a:ext>
            </a:extLst>
          </p:cNvPr>
          <p:cNvCxnSpPr>
            <a:cxnSpLocks/>
          </p:cNvCxnSpPr>
          <p:nvPr/>
        </p:nvCxnSpPr>
        <p:spPr>
          <a:xfrm flipV="1">
            <a:off x="657768" y="151456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298">
            <a:extLst>
              <a:ext uri="{FF2B5EF4-FFF2-40B4-BE49-F238E27FC236}">
                <a16:creationId xmlns:a16="http://schemas.microsoft.com/office/drawing/2014/main" id="{3F968712-EE9A-7F24-33FF-472871339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648" y="279026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2" name="Straight Arrow Connector 27">
            <a:extLst>
              <a:ext uri="{FF2B5EF4-FFF2-40B4-BE49-F238E27FC236}">
                <a16:creationId xmlns:a16="http://schemas.microsoft.com/office/drawing/2014/main" id="{2C3CE413-0F63-A4C6-FD6E-8AB86A70941A}"/>
              </a:ext>
            </a:extLst>
          </p:cNvPr>
          <p:cNvCxnSpPr>
            <a:cxnSpLocks/>
          </p:cNvCxnSpPr>
          <p:nvPr/>
        </p:nvCxnSpPr>
        <p:spPr>
          <a:xfrm>
            <a:off x="2071391" y="562466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2">
            <a:extLst>
              <a:ext uri="{FF2B5EF4-FFF2-40B4-BE49-F238E27FC236}">
                <a16:creationId xmlns:a16="http://schemas.microsoft.com/office/drawing/2014/main" id="{142E9212-933F-D27B-3787-0ABE804ACE9D}"/>
              </a:ext>
            </a:extLst>
          </p:cNvPr>
          <p:cNvSpPr txBox="1">
            <a:spLocks/>
          </p:cNvSpPr>
          <p:nvPr/>
        </p:nvSpPr>
        <p:spPr>
          <a:xfrm>
            <a:off x="909478" y="1548756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EB40FA0A-0C4F-ADA3-961E-314096348997}"/>
              </a:ext>
            </a:extLst>
          </p:cNvPr>
          <p:cNvSpPr txBox="1"/>
          <p:nvPr/>
        </p:nvSpPr>
        <p:spPr>
          <a:xfrm>
            <a:off x="657768" y="1144354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28" name="Freeform 298">
            <a:extLst>
              <a:ext uri="{FF2B5EF4-FFF2-40B4-BE49-F238E27FC236}">
                <a16:creationId xmlns:a16="http://schemas.microsoft.com/office/drawing/2014/main" id="{026478F0-D26B-4634-0388-1C026468E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963" y="22274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D3C7861-3600-2960-5A84-5774A1ACE8BC}"/>
              </a:ext>
            </a:extLst>
          </p:cNvPr>
          <p:cNvSpPr txBox="1">
            <a:spLocks/>
          </p:cNvSpPr>
          <p:nvPr/>
        </p:nvSpPr>
        <p:spPr>
          <a:xfrm>
            <a:off x="7677260" y="1548949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2" name="TextBox 49">
            <a:extLst>
              <a:ext uri="{FF2B5EF4-FFF2-40B4-BE49-F238E27FC236}">
                <a16:creationId xmlns:a16="http://schemas.microsoft.com/office/drawing/2014/main" id="{3F49A115-B885-A169-0CE7-B819E8754A42}"/>
              </a:ext>
            </a:extLst>
          </p:cNvPr>
          <p:cNvSpPr txBox="1"/>
          <p:nvPr/>
        </p:nvSpPr>
        <p:spPr>
          <a:xfrm>
            <a:off x="7320639" y="1115699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34" name="Straight Arrow Connector 50">
            <a:extLst>
              <a:ext uri="{FF2B5EF4-FFF2-40B4-BE49-F238E27FC236}">
                <a16:creationId xmlns:a16="http://schemas.microsoft.com/office/drawing/2014/main" id="{778B4B89-DD2D-EC3C-CBB6-AF7EC508C3FE}"/>
              </a:ext>
            </a:extLst>
          </p:cNvPr>
          <p:cNvCxnSpPr>
            <a:cxnSpLocks/>
          </p:cNvCxnSpPr>
          <p:nvPr/>
        </p:nvCxnSpPr>
        <p:spPr>
          <a:xfrm>
            <a:off x="8628705" y="477908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7761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>
            <a:extLst>
              <a:ext uri="{FF2B5EF4-FFF2-40B4-BE49-F238E27FC236}">
                <a16:creationId xmlns:a16="http://schemas.microsoft.com/office/drawing/2014/main" id="{97AF4DD2-F131-157D-AECA-ED93A53A03CF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cxnSp>
        <p:nvCxnSpPr>
          <p:cNvPr id="18" name="Straight Connector 21">
            <a:extLst>
              <a:ext uri="{FF2B5EF4-FFF2-40B4-BE49-F238E27FC236}">
                <a16:creationId xmlns:a16="http://schemas.microsoft.com/office/drawing/2014/main" id="{6F94B36B-D03A-C57D-416C-D8ACBFEC81B9}"/>
              </a:ext>
            </a:extLst>
          </p:cNvPr>
          <p:cNvCxnSpPr>
            <a:cxnSpLocks/>
          </p:cNvCxnSpPr>
          <p:nvPr/>
        </p:nvCxnSpPr>
        <p:spPr>
          <a:xfrm flipV="1">
            <a:off x="657768" y="151456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298">
            <a:extLst>
              <a:ext uri="{FF2B5EF4-FFF2-40B4-BE49-F238E27FC236}">
                <a16:creationId xmlns:a16="http://schemas.microsoft.com/office/drawing/2014/main" id="{3F968712-EE9A-7F24-33FF-472871339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648" y="279026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2" name="Straight Arrow Connector 27">
            <a:extLst>
              <a:ext uri="{FF2B5EF4-FFF2-40B4-BE49-F238E27FC236}">
                <a16:creationId xmlns:a16="http://schemas.microsoft.com/office/drawing/2014/main" id="{2C3CE413-0F63-A4C6-FD6E-8AB86A70941A}"/>
              </a:ext>
            </a:extLst>
          </p:cNvPr>
          <p:cNvCxnSpPr>
            <a:cxnSpLocks/>
          </p:cNvCxnSpPr>
          <p:nvPr/>
        </p:nvCxnSpPr>
        <p:spPr>
          <a:xfrm>
            <a:off x="2071391" y="562466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2">
            <a:extLst>
              <a:ext uri="{FF2B5EF4-FFF2-40B4-BE49-F238E27FC236}">
                <a16:creationId xmlns:a16="http://schemas.microsoft.com/office/drawing/2014/main" id="{142E9212-933F-D27B-3787-0ABE804ACE9D}"/>
              </a:ext>
            </a:extLst>
          </p:cNvPr>
          <p:cNvSpPr txBox="1">
            <a:spLocks/>
          </p:cNvSpPr>
          <p:nvPr/>
        </p:nvSpPr>
        <p:spPr>
          <a:xfrm>
            <a:off x="909478" y="1548756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EB40FA0A-0C4F-ADA3-961E-314096348997}"/>
              </a:ext>
            </a:extLst>
          </p:cNvPr>
          <p:cNvSpPr txBox="1"/>
          <p:nvPr/>
        </p:nvSpPr>
        <p:spPr>
          <a:xfrm>
            <a:off x="657768" y="1144354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28" name="Freeform 298">
            <a:extLst>
              <a:ext uri="{FF2B5EF4-FFF2-40B4-BE49-F238E27FC236}">
                <a16:creationId xmlns:a16="http://schemas.microsoft.com/office/drawing/2014/main" id="{026478F0-D26B-4634-0388-1C026468E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963" y="22274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D3C7861-3600-2960-5A84-5774A1ACE8BC}"/>
              </a:ext>
            </a:extLst>
          </p:cNvPr>
          <p:cNvSpPr txBox="1">
            <a:spLocks/>
          </p:cNvSpPr>
          <p:nvPr/>
        </p:nvSpPr>
        <p:spPr>
          <a:xfrm>
            <a:off x="7677260" y="1548949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2" name="TextBox 49">
            <a:extLst>
              <a:ext uri="{FF2B5EF4-FFF2-40B4-BE49-F238E27FC236}">
                <a16:creationId xmlns:a16="http://schemas.microsoft.com/office/drawing/2014/main" id="{3F49A115-B885-A169-0CE7-B819E8754A42}"/>
              </a:ext>
            </a:extLst>
          </p:cNvPr>
          <p:cNvSpPr txBox="1"/>
          <p:nvPr/>
        </p:nvSpPr>
        <p:spPr>
          <a:xfrm>
            <a:off x="7320639" y="1115699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34" name="Straight Arrow Connector 50">
            <a:extLst>
              <a:ext uri="{FF2B5EF4-FFF2-40B4-BE49-F238E27FC236}">
                <a16:creationId xmlns:a16="http://schemas.microsoft.com/office/drawing/2014/main" id="{778B4B89-DD2D-EC3C-CBB6-AF7EC508C3FE}"/>
              </a:ext>
            </a:extLst>
          </p:cNvPr>
          <p:cNvCxnSpPr>
            <a:cxnSpLocks/>
          </p:cNvCxnSpPr>
          <p:nvPr/>
        </p:nvCxnSpPr>
        <p:spPr>
          <a:xfrm>
            <a:off x="8628705" y="477908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2A56C249-1BBA-DE0E-C677-EC4BC24EAAA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433863" y="2081781"/>
            <a:ext cx="8038469" cy="41693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Abraham dio por primera vez los diezmos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a Cristo (En la </a:t>
            </a:r>
            <a:r>
              <a:rPr lang="es-MX" sz="2400" dirty="0" err="1">
                <a:latin typeface="Arial" panose="020B0604020202020204" pitchFamily="34" charset="0"/>
                <a:cs typeface="Arial" panose="020B0604020202020204" pitchFamily="34" charset="0"/>
              </a:rPr>
              <a:t>teofanía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 manifestación de Dios de Melquisedec)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n este caso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Melquisedec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recibe los diezmos de Abraham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como sacerdote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En relación,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s-MX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glesia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que somos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los descendientes de Abraham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por la fe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; seguimos dando los diezmos a Cristo.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Leamos un texto en relación a lo explicado.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437E864-75ED-9E81-4330-8121EDCE70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70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9125682-4773-EA63-2B80-DE2C1A739B8F}"/>
              </a:ext>
            </a:extLst>
          </p:cNvPr>
          <p:cNvSpPr txBox="1"/>
          <p:nvPr/>
        </p:nvSpPr>
        <p:spPr>
          <a:xfrm>
            <a:off x="306916" y="210171"/>
            <a:ext cx="1164166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Porque este </a:t>
            </a:r>
            <a:r>
              <a:rPr lang="es-MX" sz="3600" dirty="0" err="1">
                <a:latin typeface="Arial" panose="020B0604020202020204" pitchFamily="34" charset="0"/>
                <a:cs typeface="Arial" panose="020B0604020202020204" pitchFamily="34" charset="0"/>
              </a:rPr>
              <a:t>Melquisedec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, rey de Salem, sacerdote del Dios Altísimo, que salió a recibir a Abraham que volvía de la derrota de los reyes, y le bendijo, a quien asimismo dio Abraham los diezmos de todo; cuyo nombre significa primeramente Rey de justicia, y también Rey de Salem, esto es, Rey de paz; sin padre, sin madre, sin genealogía; que ni tiene principio de días, ni fin de vida, sino hecho semejante al Hijo de Dios, permanece sacerdote para siempre</a:t>
            </a:r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Hebreos 7:1-3</a:t>
            </a:r>
            <a:endParaRPr lang="es-F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1965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>
            <a:extLst>
              <a:ext uri="{FF2B5EF4-FFF2-40B4-BE49-F238E27FC236}">
                <a16:creationId xmlns:a16="http://schemas.microsoft.com/office/drawing/2014/main" id="{97AF4DD2-F131-157D-AECA-ED93A53A03CF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cxnSp>
        <p:nvCxnSpPr>
          <p:cNvPr id="18" name="Straight Connector 21">
            <a:extLst>
              <a:ext uri="{FF2B5EF4-FFF2-40B4-BE49-F238E27FC236}">
                <a16:creationId xmlns:a16="http://schemas.microsoft.com/office/drawing/2014/main" id="{6F94B36B-D03A-C57D-416C-D8ACBFEC81B9}"/>
              </a:ext>
            </a:extLst>
          </p:cNvPr>
          <p:cNvCxnSpPr>
            <a:cxnSpLocks/>
          </p:cNvCxnSpPr>
          <p:nvPr/>
        </p:nvCxnSpPr>
        <p:spPr>
          <a:xfrm flipV="1">
            <a:off x="657768" y="151456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298">
            <a:extLst>
              <a:ext uri="{FF2B5EF4-FFF2-40B4-BE49-F238E27FC236}">
                <a16:creationId xmlns:a16="http://schemas.microsoft.com/office/drawing/2014/main" id="{3F968712-EE9A-7F24-33FF-472871339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648" y="279026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2" name="Straight Arrow Connector 27">
            <a:extLst>
              <a:ext uri="{FF2B5EF4-FFF2-40B4-BE49-F238E27FC236}">
                <a16:creationId xmlns:a16="http://schemas.microsoft.com/office/drawing/2014/main" id="{2C3CE413-0F63-A4C6-FD6E-8AB86A70941A}"/>
              </a:ext>
            </a:extLst>
          </p:cNvPr>
          <p:cNvCxnSpPr>
            <a:cxnSpLocks/>
          </p:cNvCxnSpPr>
          <p:nvPr/>
        </p:nvCxnSpPr>
        <p:spPr>
          <a:xfrm>
            <a:off x="2071391" y="562466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2">
            <a:extLst>
              <a:ext uri="{FF2B5EF4-FFF2-40B4-BE49-F238E27FC236}">
                <a16:creationId xmlns:a16="http://schemas.microsoft.com/office/drawing/2014/main" id="{142E9212-933F-D27B-3787-0ABE804ACE9D}"/>
              </a:ext>
            </a:extLst>
          </p:cNvPr>
          <p:cNvSpPr txBox="1">
            <a:spLocks/>
          </p:cNvSpPr>
          <p:nvPr/>
        </p:nvSpPr>
        <p:spPr>
          <a:xfrm>
            <a:off x="909478" y="1548756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EB40FA0A-0C4F-ADA3-961E-314096348997}"/>
              </a:ext>
            </a:extLst>
          </p:cNvPr>
          <p:cNvSpPr txBox="1"/>
          <p:nvPr/>
        </p:nvSpPr>
        <p:spPr>
          <a:xfrm>
            <a:off x="657768" y="1144354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28" name="Freeform 298">
            <a:extLst>
              <a:ext uri="{FF2B5EF4-FFF2-40B4-BE49-F238E27FC236}">
                <a16:creationId xmlns:a16="http://schemas.microsoft.com/office/drawing/2014/main" id="{026478F0-D26B-4634-0388-1C026468E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963" y="22274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D3C7861-3600-2960-5A84-5774A1ACE8BC}"/>
              </a:ext>
            </a:extLst>
          </p:cNvPr>
          <p:cNvSpPr txBox="1">
            <a:spLocks/>
          </p:cNvSpPr>
          <p:nvPr/>
        </p:nvSpPr>
        <p:spPr>
          <a:xfrm>
            <a:off x="7677260" y="1548949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2" name="TextBox 49">
            <a:extLst>
              <a:ext uri="{FF2B5EF4-FFF2-40B4-BE49-F238E27FC236}">
                <a16:creationId xmlns:a16="http://schemas.microsoft.com/office/drawing/2014/main" id="{3F49A115-B885-A169-0CE7-B819E8754A42}"/>
              </a:ext>
            </a:extLst>
          </p:cNvPr>
          <p:cNvSpPr txBox="1"/>
          <p:nvPr/>
        </p:nvSpPr>
        <p:spPr>
          <a:xfrm>
            <a:off x="7320639" y="1115699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34" name="Straight Arrow Connector 50">
            <a:extLst>
              <a:ext uri="{FF2B5EF4-FFF2-40B4-BE49-F238E27FC236}">
                <a16:creationId xmlns:a16="http://schemas.microsoft.com/office/drawing/2014/main" id="{778B4B89-DD2D-EC3C-CBB6-AF7EC508C3FE}"/>
              </a:ext>
            </a:extLst>
          </p:cNvPr>
          <p:cNvCxnSpPr>
            <a:cxnSpLocks/>
          </p:cNvCxnSpPr>
          <p:nvPr/>
        </p:nvCxnSpPr>
        <p:spPr>
          <a:xfrm>
            <a:off x="8628705" y="477908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2A56C249-1BBA-DE0E-C677-EC4BC24EAAA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266544" y="2910435"/>
            <a:ext cx="9195205" cy="14784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Siguiendo el mismo orden bíblico,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los diezmos seguirán siendo utilizados en la casa de Dios; para sostener a los que ministran la palabra.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5442A2A-A725-DEE2-17FB-9DC7F01690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462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9744A72-2227-EDE9-44AA-431E6B23EAC4}"/>
              </a:ext>
            </a:extLst>
          </p:cNvPr>
          <p:cNvSpPr txBox="1"/>
          <p:nvPr/>
        </p:nvSpPr>
        <p:spPr>
          <a:xfrm>
            <a:off x="677334" y="1730001"/>
            <a:ext cx="1100666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Pues la Escritura dice: No pondrás bozal al buey que trilla; y: Digno es el obrero de su salario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1 Timoteo 5:18 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832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>
            <a:extLst>
              <a:ext uri="{FF2B5EF4-FFF2-40B4-BE49-F238E27FC236}">
                <a16:creationId xmlns:a16="http://schemas.microsoft.com/office/drawing/2014/main" id="{97AF4DD2-F131-157D-AECA-ED93A53A03CF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cxnSp>
        <p:nvCxnSpPr>
          <p:cNvPr id="18" name="Straight Connector 21">
            <a:extLst>
              <a:ext uri="{FF2B5EF4-FFF2-40B4-BE49-F238E27FC236}">
                <a16:creationId xmlns:a16="http://schemas.microsoft.com/office/drawing/2014/main" id="{6F94B36B-D03A-C57D-416C-D8ACBFEC81B9}"/>
              </a:ext>
            </a:extLst>
          </p:cNvPr>
          <p:cNvCxnSpPr>
            <a:cxnSpLocks/>
          </p:cNvCxnSpPr>
          <p:nvPr/>
        </p:nvCxnSpPr>
        <p:spPr>
          <a:xfrm flipV="1">
            <a:off x="657768" y="151456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298">
            <a:extLst>
              <a:ext uri="{FF2B5EF4-FFF2-40B4-BE49-F238E27FC236}">
                <a16:creationId xmlns:a16="http://schemas.microsoft.com/office/drawing/2014/main" id="{3F968712-EE9A-7F24-33FF-472871339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648" y="279026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2" name="Straight Arrow Connector 27">
            <a:extLst>
              <a:ext uri="{FF2B5EF4-FFF2-40B4-BE49-F238E27FC236}">
                <a16:creationId xmlns:a16="http://schemas.microsoft.com/office/drawing/2014/main" id="{2C3CE413-0F63-A4C6-FD6E-8AB86A70941A}"/>
              </a:ext>
            </a:extLst>
          </p:cNvPr>
          <p:cNvCxnSpPr>
            <a:cxnSpLocks/>
          </p:cNvCxnSpPr>
          <p:nvPr/>
        </p:nvCxnSpPr>
        <p:spPr>
          <a:xfrm>
            <a:off x="2071391" y="562466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2">
            <a:extLst>
              <a:ext uri="{FF2B5EF4-FFF2-40B4-BE49-F238E27FC236}">
                <a16:creationId xmlns:a16="http://schemas.microsoft.com/office/drawing/2014/main" id="{142E9212-933F-D27B-3787-0ABE804ACE9D}"/>
              </a:ext>
            </a:extLst>
          </p:cNvPr>
          <p:cNvSpPr txBox="1">
            <a:spLocks/>
          </p:cNvSpPr>
          <p:nvPr/>
        </p:nvSpPr>
        <p:spPr>
          <a:xfrm>
            <a:off x="909478" y="1548756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EB40FA0A-0C4F-ADA3-961E-314096348997}"/>
              </a:ext>
            </a:extLst>
          </p:cNvPr>
          <p:cNvSpPr txBox="1"/>
          <p:nvPr/>
        </p:nvSpPr>
        <p:spPr>
          <a:xfrm>
            <a:off x="657768" y="1144354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28" name="Freeform 298">
            <a:extLst>
              <a:ext uri="{FF2B5EF4-FFF2-40B4-BE49-F238E27FC236}">
                <a16:creationId xmlns:a16="http://schemas.microsoft.com/office/drawing/2014/main" id="{026478F0-D26B-4634-0388-1C026468E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963" y="22274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D3C7861-3600-2960-5A84-5774A1ACE8BC}"/>
              </a:ext>
            </a:extLst>
          </p:cNvPr>
          <p:cNvSpPr txBox="1">
            <a:spLocks/>
          </p:cNvSpPr>
          <p:nvPr/>
        </p:nvSpPr>
        <p:spPr>
          <a:xfrm>
            <a:off x="7677260" y="1548949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CRISTO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2" name="TextBox 49">
            <a:extLst>
              <a:ext uri="{FF2B5EF4-FFF2-40B4-BE49-F238E27FC236}">
                <a16:creationId xmlns:a16="http://schemas.microsoft.com/office/drawing/2014/main" id="{3F49A115-B885-A169-0CE7-B819E8754A42}"/>
              </a:ext>
            </a:extLst>
          </p:cNvPr>
          <p:cNvSpPr txBox="1"/>
          <p:nvPr/>
        </p:nvSpPr>
        <p:spPr>
          <a:xfrm>
            <a:off x="7320639" y="1115699"/>
            <a:ext cx="2760365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CCECFF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EN LA GRACIA</a:t>
            </a:r>
            <a:endParaRPr lang="en-US" sz="2400" b="1" dirty="0">
              <a:solidFill>
                <a:schemeClr val="tx2"/>
              </a:solidFill>
              <a:highlight>
                <a:srgbClr val="CCECFF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cxnSp>
        <p:nvCxnSpPr>
          <p:cNvPr id="34" name="Straight Arrow Connector 50">
            <a:extLst>
              <a:ext uri="{FF2B5EF4-FFF2-40B4-BE49-F238E27FC236}">
                <a16:creationId xmlns:a16="http://schemas.microsoft.com/office/drawing/2014/main" id="{778B4B89-DD2D-EC3C-CBB6-AF7EC508C3FE}"/>
              </a:ext>
            </a:extLst>
          </p:cNvPr>
          <p:cNvCxnSpPr>
            <a:cxnSpLocks/>
          </p:cNvCxnSpPr>
          <p:nvPr/>
        </p:nvCxnSpPr>
        <p:spPr>
          <a:xfrm>
            <a:off x="8628705" y="477908"/>
            <a:ext cx="0" cy="704335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2A56C249-1BBA-DE0E-C677-EC4BC24EAAA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616739" y="3259685"/>
            <a:ext cx="8834427" cy="14784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Sigamos bendiciendo la obra de Dios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con nuestros diezmos y ofrendas, el Señor nos recompensará.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BC6B896-73F1-6489-91BA-E7C56CD56D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013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DE0A9AD-F274-00F6-26CE-A3B4A1A950BD}"/>
              </a:ext>
            </a:extLst>
          </p:cNvPr>
          <p:cNvSpPr txBox="1"/>
          <p:nvPr/>
        </p:nvSpPr>
        <p:spPr>
          <a:xfrm>
            <a:off x="740832" y="1918669"/>
            <a:ext cx="1094316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sabiendo que el bien que cada uno hiciere, ése recibirá del Señor, sea siervo o sea libre. 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Efesios 6:8</a:t>
            </a:r>
            <a:endParaRPr lang="es-FR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08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00EF8D9-5DEB-A03B-8969-42E2FF6BCF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264583" y="1693758"/>
            <a:ext cx="2286001" cy="287365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3BFDA4A-8BA2-3EEB-C252-5FF1D16131E1}"/>
              </a:ext>
            </a:extLst>
          </p:cNvPr>
          <p:cNvSpPr txBox="1"/>
          <p:nvPr/>
        </p:nvSpPr>
        <p:spPr>
          <a:xfrm>
            <a:off x="2635250" y="2905780"/>
            <a:ext cx="871008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CONSIDERACIONES FINALES</a:t>
            </a:r>
            <a:endParaRPr lang="es-FR" sz="3600" dirty="0"/>
          </a:p>
        </p:txBody>
      </p:sp>
    </p:spTree>
    <p:extLst>
      <p:ext uri="{BB962C8B-B14F-4D97-AF65-F5344CB8AC3E}">
        <p14:creationId xmlns:p14="http://schemas.microsoft.com/office/powerpoint/2010/main" val="2316281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29B230-EB26-914A-9449-EEE3045ED943}"/>
              </a:ext>
            </a:extLst>
          </p:cNvPr>
          <p:cNvCxnSpPr>
            <a:cxnSpLocks/>
          </p:cNvCxnSpPr>
          <p:nvPr/>
        </p:nvCxnSpPr>
        <p:spPr>
          <a:xfrm flipV="1">
            <a:off x="693718" y="3446061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98">
            <a:extLst>
              <a:ext uri="{FF2B5EF4-FFF2-40B4-BE49-F238E27FC236}">
                <a16:creationId xmlns:a16="http://schemas.microsoft.com/office/drawing/2014/main" id="{E56AAC26-C755-0A49-AE80-D914ABE25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6440" y="3282518"/>
            <a:ext cx="266967" cy="349308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F792636-0D8F-6743-AC40-086FC1F90B5C}"/>
              </a:ext>
            </a:extLst>
          </p:cNvPr>
          <p:cNvCxnSpPr>
            <a:cxnSpLocks/>
          </p:cNvCxnSpPr>
          <p:nvPr/>
        </p:nvCxnSpPr>
        <p:spPr>
          <a:xfrm>
            <a:off x="1649924" y="3824578"/>
            <a:ext cx="0" cy="1016111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ubtitle 2">
            <a:extLst>
              <a:ext uri="{FF2B5EF4-FFF2-40B4-BE49-F238E27FC236}">
                <a16:creationId xmlns:a16="http://schemas.microsoft.com/office/drawing/2014/main" id="{0724C024-4130-DF43-9E5D-43D4870CB16E}"/>
              </a:ext>
            </a:extLst>
          </p:cNvPr>
          <p:cNvSpPr txBox="1">
            <a:spLocks/>
          </p:cNvSpPr>
          <p:nvPr/>
        </p:nvSpPr>
        <p:spPr>
          <a:xfrm>
            <a:off x="1153583" y="5422820"/>
            <a:ext cx="2824572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E5F4BA-DC41-6440-A130-2EEE8EB8612D}"/>
              </a:ext>
            </a:extLst>
          </p:cNvPr>
          <p:cNvSpPr txBox="1"/>
          <p:nvPr/>
        </p:nvSpPr>
        <p:spPr>
          <a:xfrm>
            <a:off x="357047" y="4840689"/>
            <a:ext cx="4007702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b="1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E7157178-7362-D4CC-5E98-7B31EDD68A5B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51579E-618F-6DAE-1C4C-16270093653B}"/>
              </a:ext>
            </a:extLst>
          </p:cNvPr>
          <p:cNvSpPr txBox="1"/>
          <p:nvPr/>
        </p:nvSpPr>
        <p:spPr>
          <a:xfrm>
            <a:off x="1153583" y="1977897"/>
            <a:ext cx="968375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8493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00EF8D9-5DEB-A03B-8969-42E2FF6BCF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262647" y="2577830"/>
            <a:ext cx="1947333" cy="244792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2850204" y="2889249"/>
            <a:ext cx="8595670" cy="336550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Los diezmos no son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para el pastor.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Usted le entrega a Dios,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y Dios le da al pastor una parte para su sostenimiento.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Por eso dice la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scritura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en 1 Timoteo 5:18: </a:t>
            </a:r>
            <a:r>
              <a:rPr lang="es-MX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“Digno es el obrero de su salario”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Leer o explicar 1ra. Corintios 9:1-14. </a:t>
            </a:r>
          </a:p>
          <a:p>
            <a:pPr marL="0" indent="0" algn="l"/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3BFDA4A-8BA2-3EEB-C252-5FF1D16131E1}"/>
              </a:ext>
            </a:extLst>
          </p:cNvPr>
          <p:cNvSpPr txBox="1"/>
          <p:nvPr/>
        </p:nvSpPr>
        <p:spPr>
          <a:xfrm>
            <a:off x="2074333" y="1091296"/>
            <a:ext cx="8710084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USTED NO LE DA LOS DIEZMO AL PASTOR DE SU IGLESIA</a:t>
            </a:r>
            <a:endParaRPr lang="es-FR" sz="2800" dirty="0"/>
          </a:p>
        </p:txBody>
      </p:sp>
    </p:spTree>
    <p:extLst>
      <p:ext uri="{BB962C8B-B14F-4D97-AF65-F5344CB8AC3E}">
        <p14:creationId xmlns:p14="http://schemas.microsoft.com/office/powerpoint/2010/main" val="2927794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2E41AF7-CA16-77F7-7932-8F7A780356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433916" y="2205037"/>
            <a:ext cx="1947333" cy="244792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3404680" y="1987285"/>
            <a:ext cx="8173487" cy="42251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El diezmo es apartar solamente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el 10 % de lo que gano.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Ej</a:t>
            </a:r>
            <a:r>
              <a:rPr lang="es-E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emplo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Wingdings" pitchFamily="2" charset="2"/>
              <a:buChar char="Ø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Si g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ano 1000 debo d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iezmar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100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Wingdings" pitchFamily="2" charset="2"/>
              <a:buChar char="Ø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Si g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ano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00 debo dar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0.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Es necesario precisar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que Dios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sabe cuánto ganamos; podremos engañar a cualquiera, menos a Dios. Si robamos, lo hacemos a Dios. 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257277F-CC96-4943-5F9A-7049B2D92EEB}"/>
              </a:ext>
            </a:extLst>
          </p:cNvPr>
          <p:cNvSpPr txBox="1"/>
          <p:nvPr/>
        </p:nvSpPr>
        <p:spPr>
          <a:xfrm>
            <a:off x="2074333" y="1091296"/>
            <a:ext cx="871008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¿CÓMO CALCULO EL DIEZMO?</a:t>
            </a:r>
            <a:endParaRPr lang="es-FR" sz="2800" dirty="0"/>
          </a:p>
        </p:txBody>
      </p:sp>
    </p:spTree>
    <p:extLst>
      <p:ext uri="{BB962C8B-B14F-4D97-AF65-F5344CB8AC3E}">
        <p14:creationId xmlns:p14="http://schemas.microsoft.com/office/powerpoint/2010/main" val="24092400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4056433" y="2056341"/>
            <a:ext cx="7034899" cy="45370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Si e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campesino, así dice su palabra: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“Indefectiblemente diezmarás todo el producto del grano que rindiere tu campo cada año.”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Deuteronomio 14:22</a:t>
            </a:r>
          </a:p>
          <a:p>
            <a:pPr marL="0" indent="0"/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34FCE52-9D55-9019-8C35-72565E6347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1313234" y="1876953"/>
            <a:ext cx="1947333" cy="24479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BCBF795-FE77-6B1F-0B8A-C9905903E50B}"/>
              </a:ext>
            </a:extLst>
          </p:cNvPr>
          <p:cNvSpPr txBox="1"/>
          <p:nvPr/>
        </p:nvSpPr>
        <p:spPr>
          <a:xfrm>
            <a:off x="1947333" y="1091296"/>
            <a:ext cx="929216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CAMPESINOS, ASALARIADOS E INDEPENDIENTES</a:t>
            </a:r>
            <a:endParaRPr lang="es-FR" sz="2800" dirty="0"/>
          </a:p>
        </p:txBody>
      </p:sp>
    </p:spTree>
    <p:extLst>
      <p:ext uri="{BB962C8B-B14F-4D97-AF65-F5344CB8AC3E}">
        <p14:creationId xmlns:p14="http://schemas.microsoft.com/office/powerpoint/2010/main" val="38020536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C4FF23F-CCF4-7726-FDC2-E6528CDF9A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204281" y="2003898"/>
            <a:ext cx="1947333" cy="244792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2402732" y="1480617"/>
            <a:ext cx="9257760" cy="49355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 algn="l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Si e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 empleado o asalariado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del ingreso Neto, es decir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del total recibido o devengado por semana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quincena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 mensual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; debe dar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 diezmo.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i e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 un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comerciante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, debe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sacar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bien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us cuentas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U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na vez que </a:t>
            </a:r>
            <a:r>
              <a:rPr lang="es-MX" sz="2400" dirty="0" err="1">
                <a:latin typeface="Arial" panose="020B0604020202020204" pitchFamily="34" charset="0"/>
                <a:cs typeface="Arial" panose="020B0604020202020204" pitchFamily="34" charset="0"/>
              </a:rPr>
              <a:t>descuent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todos los gastos, la ganancia que resulta; de ahí debe dar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u diezmo. </a:t>
            </a:r>
          </a:p>
          <a:p>
            <a:pPr marL="971550" lvl="1" indent="-514350" algn="l">
              <a:buFont typeface="Wingdings" pitchFamily="2" charset="2"/>
              <a:buChar char="§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Es decir,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las ganancias obtenidas descontando la inversió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n. </a:t>
            </a:r>
          </a:p>
          <a:p>
            <a:pPr marL="971550" lvl="1" indent="-514350" algn="l">
              <a:buFont typeface="Wingdings" pitchFamily="2" charset="2"/>
              <a:buChar char="§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Ejemplo: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i compra un artículo en 100 y lo vende en 15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, de los 50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 ganancia debe apartar su diezmo.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7698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C4FF23F-CCF4-7726-FDC2-E6528CDF9A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582083" y="1942306"/>
            <a:ext cx="1947333" cy="244792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2898843" y="1942306"/>
            <a:ext cx="8711074" cy="3772694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 algn="l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Si usted es un empresario,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podría asignarse un salario acorde a sus gastos mensuales y sobre ese valor separar su diezmo.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es-FR" sz="2400" b="1" dirty="0">
                <a:latin typeface="Arial" panose="020B0604020202020204" pitchFamily="34" charset="0"/>
                <a:cs typeface="Arial" panose="020B0604020202020204" pitchFamily="34" charset="0"/>
              </a:rPr>
              <a:t>Si no tiene un salario asignado o</a:t>
            </a:r>
            <a:r>
              <a:rPr lang="es-E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forma sería sumar todas sus facturas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de gastos y consumos mensuales que han sido pagados con la cuenta empresarial y así determinar el valor de su diezmo.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3763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613834" y="2526242"/>
            <a:ext cx="11377083" cy="344275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El diezmo se debe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dar en donde comemos el pan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es decir, el lugar donde usted se congrega y recibe el alimento espiritual.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Esto respecto a los que quieren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dar sus diezmos en otras iglesias que visitan, o darlo como ofrenda o ayuda para los necesitados.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El diezmo d</a:t>
            </a:r>
            <a:r>
              <a:rPr lang="es-MX" b="1" dirty="0" err="1">
                <a:latin typeface="Arial" panose="020B0604020202020204" pitchFamily="34" charset="0"/>
                <a:cs typeface="Arial" panose="020B0604020202020204" pitchFamily="34" charset="0"/>
              </a:rPr>
              <a:t>ebe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 ser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traído a la casa de Dios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8EC40B9-8F30-CFFA-1792-0090E6A666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0" y="0"/>
            <a:ext cx="1947333" cy="24479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2F6772D-2EC3-B474-BDE8-29F91BB07ACE}"/>
              </a:ext>
            </a:extLst>
          </p:cNvPr>
          <p:cNvSpPr txBox="1"/>
          <p:nvPr/>
        </p:nvSpPr>
        <p:spPr>
          <a:xfrm>
            <a:off x="2175932" y="1022879"/>
            <a:ext cx="717973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¿DONDE DIEZMAR?</a:t>
            </a:r>
            <a:endParaRPr lang="es-F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3833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508000" y="2903537"/>
            <a:ext cx="11186583" cy="315013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Todos debemos diezmar. </a:t>
            </a:r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Sobre todo los ministros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, líderes, y colaboradores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ya que debemos dar testimonio de ello.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Sin embargo, a nadie se le exige;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más bien es un acto de fe, de convicción, de agradecimiento, de amor a la obra, de victoria. 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594B6C-276A-5D0B-9436-66E7B58AC5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0" y="0"/>
            <a:ext cx="1947333" cy="24479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93F70CF-0C00-F2A8-E5ED-EA66111F28B6}"/>
              </a:ext>
            </a:extLst>
          </p:cNvPr>
          <p:cNvSpPr txBox="1"/>
          <p:nvPr/>
        </p:nvSpPr>
        <p:spPr>
          <a:xfrm>
            <a:off x="2175932" y="1022879"/>
            <a:ext cx="717973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¿QUIENES DEBEN DIEZMAR?</a:t>
            </a:r>
            <a:endParaRPr lang="es-F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213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518583" y="2352673"/>
            <a:ext cx="11377083" cy="3986743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El diezmo es diferente a la ofrenda. </a:t>
            </a:r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Ya mencionamos lo que es el diezmo,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pero la ofrenda es algo que no tiene medida. Tú dispones la cantidad, de acuerdo a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lo que tengas y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lo agradecido que esté tu corazón.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 usted entrega su diezmo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y lo pone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como ofrenda,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entonces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no cuenta como diezmo.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Una cosa es diezmar y otra ofrendar.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itchFamily="2" charset="2"/>
              <a:buChar char="Ø"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E151871-84D5-26AD-37C6-F9EABCED63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50" r="73990" b="56734"/>
          <a:stretch/>
        </p:blipFill>
        <p:spPr>
          <a:xfrm>
            <a:off x="0" y="0"/>
            <a:ext cx="1947333" cy="24479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431DB65-16EE-9481-F998-3EBF38C7E101}"/>
              </a:ext>
            </a:extLst>
          </p:cNvPr>
          <p:cNvSpPr txBox="1"/>
          <p:nvPr/>
        </p:nvSpPr>
        <p:spPr>
          <a:xfrm>
            <a:off x="2175931" y="1022879"/>
            <a:ext cx="8703735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¿DIEZMAR Y OFRENDAR ES LO MISMO?</a:t>
            </a:r>
            <a:endParaRPr lang="es-F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6999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3284602-76A4-0135-23EC-A6A7B35D7FCE}"/>
              </a:ext>
            </a:extLst>
          </p:cNvPr>
          <p:cNvSpPr txBox="1"/>
          <p:nvPr/>
        </p:nvSpPr>
        <p:spPr>
          <a:xfrm>
            <a:off x="1058333" y="1676167"/>
            <a:ext cx="1043516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Pero esto digo: El que siembra escasamente, también segará escasamente; y el que siembra generosamente, generosamente también segará</a:t>
            </a:r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s-MX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2 Corintios 9:6</a:t>
            </a:r>
            <a:endParaRPr lang="es-FR" sz="4000" b="1" dirty="0"/>
          </a:p>
        </p:txBody>
      </p:sp>
    </p:spTree>
    <p:extLst>
      <p:ext uri="{BB962C8B-B14F-4D97-AF65-F5344CB8AC3E}">
        <p14:creationId xmlns:p14="http://schemas.microsoft.com/office/powerpoint/2010/main" val="2533927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793750" y="2120372"/>
            <a:ext cx="10361083" cy="39227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Dios es justo, pues nos puso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una medida igual para todos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diez por ciento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si el Señor hubiese establecido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una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cantidad fija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para sostener su reino y sus servidores, tal vez para algunos representaría más porcentaje que para otros.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Por eso Dios estableció el diezmo,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por que nos mide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justamente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a todos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cada uno da conforme Dios lo bendice.</a:t>
            </a: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B78C52C-8472-DB59-9564-18612167D4AC}"/>
              </a:ext>
            </a:extLst>
          </p:cNvPr>
          <p:cNvSpPr txBox="1"/>
          <p:nvPr/>
        </p:nvSpPr>
        <p:spPr>
          <a:xfrm>
            <a:off x="1259416" y="947750"/>
            <a:ext cx="4423834" cy="735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CONCLUSIÓN</a:t>
            </a:r>
            <a:endParaRPr lang="es-FR" sz="4000" dirty="0"/>
          </a:p>
        </p:txBody>
      </p:sp>
    </p:spTree>
    <p:extLst>
      <p:ext uri="{BB962C8B-B14F-4D97-AF65-F5344CB8AC3E}">
        <p14:creationId xmlns:p14="http://schemas.microsoft.com/office/powerpoint/2010/main" val="2316281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2863216" y="3124294"/>
            <a:ext cx="8800247" cy="27161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Los diezmos son antes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y después de la Ley. 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El diezmo no apareció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 como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una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ey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sino como </a:t>
            </a:r>
            <a:r>
              <a:rPr lang="es-MX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un principio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de fe practicado por el padre de la fe Abraham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Abraham </a:t>
            </a: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entregó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los diezmos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al sacerdote </a:t>
            </a:r>
            <a:r>
              <a:rPr lang="es-MX" sz="2400" dirty="0" err="1">
                <a:latin typeface="Arial" panose="020B0604020202020204" pitchFamily="34" charset="0"/>
                <a:cs typeface="Arial" panose="020B0604020202020204" pitchFamily="34" charset="0"/>
              </a:rPr>
              <a:t>Melquisedec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personaje que es una</a:t>
            </a:r>
            <a:r>
              <a:rPr lang="es-ES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teofanía</a:t>
            </a:r>
            <a:r>
              <a:rPr lang="es-ES" sz="24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Dios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2F46C3D5-3F2B-51CB-A24C-4EB13121D63E}"/>
              </a:ext>
            </a:extLst>
          </p:cNvPr>
          <p:cNvCxnSpPr>
            <a:cxnSpLocks/>
          </p:cNvCxnSpPr>
          <p:nvPr/>
        </p:nvCxnSpPr>
        <p:spPr>
          <a:xfrm flipV="1">
            <a:off x="503218" y="92722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8">
            <a:extLst>
              <a:ext uri="{FF2B5EF4-FFF2-40B4-BE49-F238E27FC236}">
                <a16:creationId xmlns:a16="http://schemas.microsoft.com/office/drawing/2014/main" id="{9AD923A7-1337-C8A3-EB1A-C5C10B471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431" y="84415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8" name="Straight Arrow Connector 27">
            <a:extLst>
              <a:ext uri="{FF2B5EF4-FFF2-40B4-BE49-F238E27FC236}">
                <a16:creationId xmlns:a16="http://schemas.microsoft.com/office/drawing/2014/main" id="{16887780-4773-CCE6-F42A-266811B38F88}"/>
              </a:ext>
            </a:extLst>
          </p:cNvPr>
          <p:cNvCxnSpPr>
            <a:cxnSpLocks/>
          </p:cNvCxnSpPr>
          <p:nvPr/>
        </p:nvCxnSpPr>
        <p:spPr>
          <a:xfrm>
            <a:off x="1999174" y="112759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2">
            <a:extLst>
              <a:ext uri="{FF2B5EF4-FFF2-40B4-BE49-F238E27FC236}">
                <a16:creationId xmlns:a16="http://schemas.microsoft.com/office/drawing/2014/main" id="{7A76997B-E14E-4EB1-DBB4-8B2A9802AE8C}"/>
              </a:ext>
            </a:extLst>
          </p:cNvPr>
          <p:cNvSpPr txBox="1">
            <a:spLocks/>
          </p:cNvSpPr>
          <p:nvPr/>
        </p:nvSpPr>
        <p:spPr>
          <a:xfrm>
            <a:off x="837261" y="211388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2" name="TextBox 32">
            <a:extLst>
              <a:ext uri="{FF2B5EF4-FFF2-40B4-BE49-F238E27FC236}">
                <a16:creationId xmlns:a16="http://schemas.microsoft.com/office/drawing/2014/main" id="{ABB27BC9-6516-6274-3EDD-AD16B76233A2}"/>
              </a:ext>
            </a:extLst>
          </p:cNvPr>
          <p:cNvSpPr txBox="1"/>
          <p:nvPr/>
        </p:nvSpPr>
        <p:spPr>
          <a:xfrm>
            <a:off x="585551" y="170948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b="1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A63951C-BE09-8D73-2BBC-6A8DF75B5248}"/>
              </a:ext>
            </a:extLst>
          </p:cNvPr>
          <p:cNvSpPr txBox="1"/>
          <p:nvPr/>
        </p:nvSpPr>
        <p:spPr>
          <a:xfrm>
            <a:off x="0" y="-38613"/>
            <a:ext cx="7376583" cy="5995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04C933DB-AB98-093C-5C11-43798B47E4D8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FBB6B5E-E34E-D579-E1BF-171960EB21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810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825500" y="2363788"/>
            <a:ext cx="10731500" cy="38592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No caigas en la trampa de Satanás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pensando que te empobrecerás si aportas para la obra de Dios, pues en la escritura vemos que Dios es multiplicador a quienes dan.</a:t>
            </a:r>
          </a:p>
          <a:p>
            <a:pPr marL="1371600" lvl="2" indent="-457200" algn="just">
              <a:buFont typeface="Wingdings" pitchFamily="2" charset="2"/>
              <a:buChar char="Ø"/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El caso de la viuda de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Sarepta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371600" lvl="2" indent="-457200" algn="just">
              <a:buFont typeface="Wingdings" pitchFamily="2" charset="2"/>
              <a:buChar char="Ø"/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El caso de la multiplicación de los panes y los peces.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D78D96-7A4C-B2E6-C18A-48A372E9717A}"/>
              </a:ext>
            </a:extLst>
          </p:cNvPr>
          <p:cNvSpPr txBox="1"/>
          <p:nvPr/>
        </p:nvSpPr>
        <p:spPr>
          <a:xfrm>
            <a:off x="1259416" y="947750"/>
            <a:ext cx="4381501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CONCLUSIÓN</a:t>
            </a:r>
            <a:endParaRPr lang="es-FR" sz="4000" dirty="0"/>
          </a:p>
        </p:txBody>
      </p:sp>
    </p:spTree>
    <p:extLst>
      <p:ext uri="{BB962C8B-B14F-4D97-AF65-F5344CB8AC3E}">
        <p14:creationId xmlns:p14="http://schemas.microsoft.com/office/powerpoint/2010/main" val="421126246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type="subTitle" idx="4294967295"/>
          </p:nvPr>
        </p:nvSpPr>
        <p:spPr>
          <a:xfrm>
            <a:off x="645582" y="2480205"/>
            <a:ext cx="10636251" cy="37957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Es necesario decir, que a Dios no le agrada que tú le tientes o que le pongas condiciones; </a:t>
            </a:r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pero el único caso bíblico donde Dios lo permite</a:t>
            </a: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, es con los diezmos: </a:t>
            </a: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 algn="just">
              <a:buFont typeface="Wingdings" pitchFamily="2" charset="2"/>
              <a:buChar char="Ø"/>
            </a:pPr>
            <a:r>
              <a:rPr lang="es-ES" sz="2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600" i="1" dirty="0">
                <a:latin typeface="Arial" panose="020B0604020202020204" pitchFamily="34" charset="0"/>
                <a:cs typeface="Arial" panose="020B0604020202020204" pitchFamily="34" charset="0"/>
              </a:rPr>
              <a:t>“y probadme ahora en esto…”. </a:t>
            </a:r>
            <a:r>
              <a:rPr lang="es-MX" sz="2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es-MX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 3:10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85DAD7B-EB43-50B1-A043-7CD029F0EED3}"/>
              </a:ext>
            </a:extLst>
          </p:cNvPr>
          <p:cNvSpPr txBox="1"/>
          <p:nvPr/>
        </p:nvSpPr>
        <p:spPr>
          <a:xfrm>
            <a:off x="1259416" y="947750"/>
            <a:ext cx="4381501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4000" b="1" dirty="0">
                <a:latin typeface="Arial" panose="020B0604020202020204" pitchFamily="34" charset="0"/>
                <a:cs typeface="Arial" panose="020B0604020202020204" pitchFamily="34" charset="0"/>
              </a:rPr>
              <a:t>CONCLUSIÓN</a:t>
            </a:r>
            <a:endParaRPr lang="es-FR" sz="4000" dirty="0"/>
          </a:p>
        </p:txBody>
      </p:sp>
    </p:spTree>
    <p:extLst>
      <p:ext uri="{BB962C8B-B14F-4D97-AF65-F5344CB8AC3E}">
        <p14:creationId xmlns:p14="http://schemas.microsoft.com/office/powerpoint/2010/main" val="390250684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42AF855-7130-A9E9-E7B0-EAB04F9E9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8430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80FCD-30F4-4780-BADF-5DF30611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3C6650-570B-4B2D-BD89-E6FEB12AC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AB88B9E4-7BD0-453A-BF74-88945217A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7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5AA54C-FAF8-7376-0888-478A0FDA65B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</p:spPr>
        <p:txBody>
          <a:bodyPr/>
          <a:lstStyle/>
          <a:p>
            <a:endParaRPr lang="es-F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A8C2DB-3B66-4C95-4990-CFAD77FAC33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/>
          <a:p>
            <a:endParaRPr lang="es-FR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5AD92B8-8458-E5CE-F79D-04AE7EA90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39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6DC63C9-733C-D336-44A5-052188B47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47461" r="19176" b="24894"/>
          <a:stretch/>
        </p:blipFill>
        <p:spPr>
          <a:xfrm>
            <a:off x="19" y="1"/>
            <a:ext cx="12168041" cy="6857998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64F926-8540-016E-28F6-4E82C8F8805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34999" y="709083"/>
            <a:ext cx="10922001" cy="52810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Cuando volvía de la derrota de </a:t>
            </a:r>
            <a:r>
              <a:rPr lang="es-MX" sz="3600" dirty="0" err="1">
                <a:latin typeface="Arial" panose="020B0604020202020204" pitchFamily="34" charset="0"/>
                <a:cs typeface="Arial" panose="020B0604020202020204" pitchFamily="34" charset="0"/>
              </a:rPr>
              <a:t>Quedorlaomer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 y de los reyes que con él estaban, salió el rey de Sodoma a recibirlo al valle de </a:t>
            </a:r>
            <a:r>
              <a:rPr lang="es-MX" sz="3600" dirty="0" err="1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es-MX" sz="3600" dirty="0">
                <a:latin typeface="Arial" panose="020B0604020202020204" pitchFamily="34" charset="0"/>
                <a:cs typeface="Arial" panose="020B0604020202020204" pitchFamily="34" charset="0"/>
              </a:rPr>
              <a:t>, que es el Valle del Rey. Entonces Melquisedec, rey de Salem y sacerdote del Dios Altísimo, sacó pan y vino; y le bendijo, diciendo: Bendito sea Abram del Dios Altísimo, creador de los cielos y de la tierra; y bendito sea el Dios Altísimo, que entregó tus enemigos en tu mano. </a:t>
            </a: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Y le dio Abram los diezmos de todo.</a:t>
            </a:r>
            <a:endParaRPr lang="es-E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s-E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MX" sz="3600" b="1" dirty="0">
                <a:latin typeface="Arial" panose="020B0604020202020204" pitchFamily="34" charset="0"/>
                <a:cs typeface="Arial" panose="020B0604020202020204" pitchFamily="34" charset="0"/>
              </a:rPr>
              <a:t>Génesis 14:17-20</a:t>
            </a:r>
          </a:p>
        </p:txBody>
      </p:sp>
    </p:spTree>
    <p:extLst>
      <p:ext uri="{BB962C8B-B14F-4D97-AF65-F5344CB8AC3E}">
        <p14:creationId xmlns:p14="http://schemas.microsoft.com/office/powerpoint/2010/main" val="521862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1">
            <a:extLst>
              <a:ext uri="{FF2B5EF4-FFF2-40B4-BE49-F238E27FC236}">
                <a16:creationId xmlns:a16="http://schemas.microsoft.com/office/drawing/2014/main" id="{2F46C3D5-3F2B-51CB-A24C-4EB13121D63E}"/>
              </a:ext>
            </a:extLst>
          </p:cNvPr>
          <p:cNvCxnSpPr>
            <a:cxnSpLocks/>
          </p:cNvCxnSpPr>
          <p:nvPr/>
        </p:nvCxnSpPr>
        <p:spPr>
          <a:xfrm flipV="1">
            <a:off x="503218" y="927228"/>
            <a:ext cx="9730865" cy="22223"/>
          </a:xfrm>
          <a:prstGeom prst="line">
            <a:avLst/>
          </a:prstGeom>
          <a:ln w="127000" cap="rnd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8">
            <a:extLst>
              <a:ext uri="{FF2B5EF4-FFF2-40B4-BE49-F238E27FC236}">
                <a16:creationId xmlns:a16="http://schemas.microsoft.com/office/drawing/2014/main" id="{9AD923A7-1337-C8A3-EB1A-C5C10B471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3431" y="844158"/>
            <a:ext cx="191485" cy="188606"/>
          </a:xfrm>
          <a:custGeom>
            <a:avLst/>
            <a:gdLst>
              <a:gd name="T0" fmla="*/ 105660 w 307"/>
              <a:gd name="T1" fmla="*/ 0 h 305"/>
              <a:gd name="T2" fmla="*/ 105660 w 307"/>
              <a:gd name="T3" fmla="*/ 0 h 305"/>
              <a:gd name="T4" fmla="*/ 211319 w 307"/>
              <a:gd name="T5" fmla="*/ 104147 h 305"/>
              <a:gd name="T6" fmla="*/ 211319 w 307"/>
              <a:gd name="T7" fmla="*/ 104147 h 305"/>
              <a:gd name="T8" fmla="*/ 105660 w 307"/>
              <a:gd name="T9" fmla="*/ 208295 h 305"/>
              <a:gd name="T10" fmla="*/ 105660 w 307"/>
              <a:gd name="T11" fmla="*/ 208295 h 305"/>
              <a:gd name="T12" fmla="*/ 0 w 307"/>
              <a:gd name="T13" fmla="*/ 104147 h 305"/>
              <a:gd name="T14" fmla="*/ 0 w 307"/>
              <a:gd name="T15" fmla="*/ 104147 h 305"/>
              <a:gd name="T16" fmla="*/ 105660 w 307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7" h="305">
                <a:moveTo>
                  <a:pt x="153" y="0"/>
                </a:moveTo>
                <a:lnTo>
                  <a:pt x="153" y="0"/>
                </a:lnTo>
                <a:cubicBezTo>
                  <a:pt x="237" y="0"/>
                  <a:pt x="306" y="68"/>
                  <a:pt x="306" y="152"/>
                </a:cubicBezTo>
                <a:cubicBezTo>
                  <a:pt x="306" y="236"/>
                  <a:pt x="237" y="304"/>
                  <a:pt x="153" y="304"/>
                </a:cubicBezTo>
                <a:cubicBezTo>
                  <a:pt x="69" y="304"/>
                  <a:pt x="0" y="236"/>
                  <a:pt x="0" y="152"/>
                </a:cubicBezTo>
                <a:cubicBezTo>
                  <a:pt x="0" y="68"/>
                  <a:pt x="69" y="0"/>
                  <a:pt x="153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65" dirty="0">
              <a:latin typeface="Lato Light" panose="020F0502020204030203" pitchFamily="34" charset="0"/>
            </a:endParaRPr>
          </a:p>
        </p:txBody>
      </p:sp>
      <p:cxnSp>
        <p:nvCxnSpPr>
          <p:cNvPr id="8" name="Straight Arrow Connector 27">
            <a:extLst>
              <a:ext uri="{FF2B5EF4-FFF2-40B4-BE49-F238E27FC236}">
                <a16:creationId xmlns:a16="http://schemas.microsoft.com/office/drawing/2014/main" id="{16887780-4773-CCE6-F42A-266811B38F88}"/>
              </a:ext>
            </a:extLst>
          </p:cNvPr>
          <p:cNvCxnSpPr>
            <a:cxnSpLocks/>
          </p:cNvCxnSpPr>
          <p:nvPr/>
        </p:nvCxnSpPr>
        <p:spPr>
          <a:xfrm>
            <a:off x="1999174" y="1127598"/>
            <a:ext cx="0" cy="54864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2">
            <a:extLst>
              <a:ext uri="{FF2B5EF4-FFF2-40B4-BE49-F238E27FC236}">
                <a16:creationId xmlns:a16="http://schemas.microsoft.com/office/drawing/2014/main" id="{7A76997B-E14E-4EB1-DBB4-8B2A9802AE8C}"/>
              </a:ext>
            </a:extLst>
          </p:cNvPr>
          <p:cNvSpPr txBox="1">
            <a:spLocks/>
          </p:cNvSpPr>
          <p:nvPr/>
        </p:nvSpPr>
        <p:spPr>
          <a:xfrm>
            <a:off x="837261" y="2113888"/>
            <a:ext cx="2025956" cy="257506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</a:pPr>
            <a:r>
              <a:rPr lang="es-ES" sz="1400" dirty="0"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ABRAHAM</a:t>
            </a:r>
            <a:endParaRPr lang="en-US" sz="1400" dirty="0">
              <a:solidFill>
                <a:schemeClr val="tx1"/>
              </a:solidFill>
              <a:latin typeface="Lato Light" panose="020F0502020204030203" pitchFamily="34" charset="0"/>
              <a:ea typeface="Lato Light" panose="020F0502020204030203" pitchFamily="34" charset="0"/>
              <a:cs typeface="Mukta ExtraLight" panose="020B0000000000000000" pitchFamily="34" charset="77"/>
            </a:endParaRPr>
          </a:p>
        </p:txBody>
      </p:sp>
      <p:sp>
        <p:nvSpPr>
          <p:cNvPr id="12" name="TextBox 32">
            <a:extLst>
              <a:ext uri="{FF2B5EF4-FFF2-40B4-BE49-F238E27FC236}">
                <a16:creationId xmlns:a16="http://schemas.microsoft.com/office/drawing/2014/main" id="{ABB27BC9-6516-6274-3EDD-AD16B76233A2}"/>
              </a:ext>
            </a:extLst>
          </p:cNvPr>
          <p:cNvSpPr txBox="1"/>
          <p:nvPr/>
        </p:nvSpPr>
        <p:spPr>
          <a:xfrm>
            <a:off x="585551" y="1709486"/>
            <a:ext cx="2874569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0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17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26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34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543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652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0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869" algn="l" defTabSz="91421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 dirty="0">
                <a:solidFill>
                  <a:schemeClr val="tx2"/>
                </a:solidFill>
                <a:highlight>
                  <a:srgbClr val="FFFF00"/>
                </a:highlight>
                <a:latin typeface="Poppins" pitchFamily="2" charset="77"/>
                <a:ea typeface="League Spartan" charset="0"/>
                <a:cs typeface="Poppins" pitchFamily="2" charset="77"/>
              </a:rPr>
              <a:t>ANTES DE LA LEY</a:t>
            </a:r>
            <a:endParaRPr lang="en-US" sz="2400" b="1" dirty="0">
              <a:solidFill>
                <a:schemeClr val="tx2"/>
              </a:solidFill>
              <a:highlight>
                <a:srgbClr val="FFFF00"/>
              </a:highlight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A63951C-BE09-8D73-2BBC-6A8DF75B5248}"/>
              </a:ext>
            </a:extLst>
          </p:cNvPr>
          <p:cNvSpPr txBox="1"/>
          <p:nvPr/>
        </p:nvSpPr>
        <p:spPr>
          <a:xfrm>
            <a:off x="0" y="-38613"/>
            <a:ext cx="7376583" cy="5995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s-MX" sz="3200" b="1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DIEZMO A TRAVÉS DEL TIEMPO</a:t>
            </a:r>
            <a:endParaRPr lang="es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04C933DB-AB98-093C-5C11-43798B47E4D8}"/>
              </a:ext>
            </a:extLst>
          </p:cNvPr>
          <p:cNvSpPr/>
          <p:nvPr/>
        </p:nvSpPr>
        <p:spPr>
          <a:xfrm>
            <a:off x="10837333" y="-222250"/>
            <a:ext cx="1534584" cy="122131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FR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EB47C79B-63AD-9EF3-6B3B-171648B0A17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976664" y="3338324"/>
            <a:ext cx="8518350" cy="1741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Después de la muerte de Abraham,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e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 diezmo continuó siendo practicado por sus descendientes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de sangre y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de fe,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es decir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los hijos naturales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que tuvo,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los que hemos venido a ser hijos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 espirituales de Abraham. 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Veamos el ejemplo de Jacob,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nieto de Abraham y heredero de las promesas.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99A57F6-043C-19A1-5F44-C80E635867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/>
        </p:blipFill>
        <p:spPr>
          <a:xfrm>
            <a:off x="0" y="2454322"/>
            <a:ext cx="2538919" cy="40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199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</TotalTime>
  <Words>3827</Words>
  <Application>Microsoft Macintosh PowerPoint</Application>
  <PresentationFormat>Panorámica</PresentationFormat>
  <Paragraphs>346</Paragraphs>
  <Slides>74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74</vt:i4>
      </vt:variant>
    </vt:vector>
  </HeadingPairs>
  <TitlesOfParts>
    <vt:vector size="83" baseType="lpstr">
      <vt:lpstr>-webkit-standard</vt:lpstr>
      <vt:lpstr>Arial</vt:lpstr>
      <vt:lpstr>Arial</vt:lpstr>
      <vt:lpstr>Calibri</vt:lpstr>
      <vt:lpstr>Calibri Light</vt:lpstr>
      <vt:lpstr>Lato Light</vt:lpstr>
      <vt:lpstr>Poppins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Iglesia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Iglesia La Misión</dc:creator>
  <cp:lastModifiedBy>Microsoft Office User</cp:lastModifiedBy>
  <cp:revision>82</cp:revision>
  <dcterms:created xsi:type="dcterms:W3CDTF">2018-10-17T23:24:17Z</dcterms:created>
  <dcterms:modified xsi:type="dcterms:W3CDTF">2025-02-19T14:42:51Z</dcterms:modified>
</cp:coreProperties>
</file>